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0"/>
  </p:notesMasterIdLst>
  <p:sldIdLst>
    <p:sldId id="256" r:id="rId2"/>
    <p:sldId id="276" r:id="rId3"/>
    <p:sldId id="277" r:id="rId4"/>
    <p:sldId id="292" r:id="rId5"/>
    <p:sldId id="289" r:id="rId6"/>
    <p:sldId id="290" r:id="rId7"/>
    <p:sldId id="283" r:id="rId8"/>
    <p:sldId id="282" r:id="rId9"/>
    <p:sldId id="258" r:id="rId10"/>
    <p:sldId id="284" r:id="rId11"/>
    <p:sldId id="260" r:id="rId12"/>
    <p:sldId id="274" r:id="rId13"/>
    <p:sldId id="259" r:id="rId14"/>
    <p:sldId id="279" r:id="rId15"/>
    <p:sldId id="285" r:id="rId16"/>
    <p:sldId id="286" r:id="rId17"/>
    <p:sldId id="275" r:id="rId18"/>
    <p:sldId id="261" r:id="rId19"/>
    <p:sldId id="287" r:id="rId20"/>
    <p:sldId id="263" r:id="rId21"/>
    <p:sldId id="288" r:id="rId22"/>
    <p:sldId id="262" r:id="rId23"/>
    <p:sldId id="264" r:id="rId24"/>
    <p:sldId id="291" r:id="rId25"/>
    <p:sldId id="265" r:id="rId26"/>
    <p:sldId id="267" r:id="rId27"/>
    <p:sldId id="280" r:id="rId28"/>
    <p:sldId id="281"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569"/>
  </p:normalViewPr>
  <p:slideViewPr>
    <p:cSldViewPr snapToGrid="0" snapToObjects="1">
      <p:cViewPr varScale="1">
        <p:scale>
          <a:sx n="96" d="100"/>
          <a:sy n="96" d="100"/>
        </p:scale>
        <p:origin x="60" y="31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07D28A-412B-A148-9969-84EAF66E5245}" type="datetimeFigureOut">
              <a:rPr lang="en-US" smtClean="0"/>
              <a:t>5/5/2020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71D12D-48D6-EF42-89A1-9678E32E769E}" type="slidenum">
              <a:rPr lang="en-US" smtClean="0"/>
              <a:t>‹#›</a:t>
            </a:fld>
            <a:endParaRPr lang="en-US"/>
          </a:p>
        </p:txBody>
      </p:sp>
    </p:spTree>
    <p:extLst>
      <p:ext uri="{BB962C8B-B14F-4D97-AF65-F5344CB8AC3E}">
        <p14:creationId xmlns:p14="http://schemas.microsoft.com/office/powerpoint/2010/main" val="17846395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71D12D-48D6-EF42-89A1-9678E32E769E}" type="slidenum">
              <a:rPr lang="en-US" smtClean="0"/>
              <a:t>13</a:t>
            </a:fld>
            <a:endParaRPr lang="en-US"/>
          </a:p>
        </p:txBody>
      </p:sp>
    </p:spTree>
    <p:extLst>
      <p:ext uri="{BB962C8B-B14F-4D97-AF65-F5344CB8AC3E}">
        <p14:creationId xmlns:p14="http://schemas.microsoft.com/office/powerpoint/2010/main" val="2103318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smtClean="0"/>
              <a:pPr/>
              <a:t>5/5/2020</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smtClean="0"/>
              <a:pPr/>
              <a:t>‹#›</a:t>
            </a:fld>
            <a:endParaRPr lang="en-US" dirty="0"/>
          </a:p>
        </p:txBody>
      </p:sp>
      <p:grpSp>
        <p:nvGrpSpPr>
          <p:cNvPr id="9" name="Group 8"/>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438638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5/5/2020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110980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smtClean="0"/>
              <a:pPr/>
              <a:t>5/5/2020</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smtClean="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accent1"/>
          </a:solidFill>
          <a:ln w="0">
            <a:noFill/>
            <a:prstDash val="solid"/>
            <a:round/>
            <a:headEnd/>
            <a:tailEnd/>
          </a:ln>
        </p:spPr>
      </p:sp>
    </p:spTree>
    <p:extLst>
      <p:ext uri="{BB962C8B-B14F-4D97-AF65-F5344CB8AC3E}">
        <p14:creationId xmlns:p14="http://schemas.microsoft.com/office/powerpoint/2010/main" val="121373504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smtClean="0"/>
              <a:t>5/5/2020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701062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smtClean="0"/>
              <a:t>5/5/2020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320399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smtClean="0"/>
              <a:t>5/5/2020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218272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smtClean="0"/>
              <a:t>5/5/2020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918258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smtClean="0"/>
              <a:pPr/>
              <a:t>5/5/2020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smtClean="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63043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smtClean="0"/>
              <a:pPr/>
              <a:t>5/5/2020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smtClean="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6864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5/5/2020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865033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5/5/2020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543678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smtClean="0"/>
              <a:pPr/>
              <a:t>5/5/2020</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smtClean="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106708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hyperlink" Target="https://www.youtube.com/watch?v=bUOaHsxe8OQ"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Module 13 </a:t>
            </a:r>
          </a:p>
        </p:txBody>
      </p:sp>
      <p:sp>
        <p:nvSpPr>
          <p:cNvPr id="3" name="Subtitle 2"/>
          <p:cNvSpPr>
            <a:spLocks noGrp="1"/>
          </p:cNvSpPr>
          <p:nvPr>
            <p:ph type="subTitle" idx="1"/>
          </p:nvPr>
        </p:nvSpPr>
        <p:spPr/>
        <p:txBody>
          <a:bodyPr/>
          <a:lstStyle/>
          <a:p>
            <a:r>
              <a:rPr lang="en-US" dirty="0"/>
              <a:t>Reflections, CBT and Scope of Practice</a:t>
            </a:r>
          </a:p>
        </p:txBody>
      </p:sp>
    </p:spTree>
    <p:extLst>
      <p:ext uri="{BB962C8B-B14F-4D97-AF65-F5344CB8AC3E}">
        <p14:creationId xmlns:p14="http://schemas.microsoft.com/office/powerpoint/2010/main" val="2094258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388307"/>
            <a:ext cx="9601200" cy="5686816"/>
          </a:xfrm>
        </p:spPr>
        <p:txBody>
          <a:bodyPr/>
          <a:lstStyle/>
          <a:p>
            <a:pPr marL="0" indent="0">
              <a:buNone/>
            </a:pPr>
            <a:r>
              <a:rPr lang="en-US" b="1" dirty="0"/>
              <a:t>Agenda:</a:t>
            </a:r>
          </a:p>
          <a:p>
            <a:r>
              <a:rPr lang="en-US" dirty="0"/>
              <a:t>Student presentations</a:t>
            </a:r>
          </a:p>
          <a:p>
            <a:r>
              <a:rPr lang="en-US" dirty="0"/>
              <a:t>Overview of CBT</a:t>
            </a:r>
          </a:p>
          <a:p>
            <a:r>
              <a:rPr lang="en-US" dirty="0"/>
              <a:t>CBT writing activity</a:t>
            </a:r>
          </a:p>
          <a:p>
            <a:r>
              <a:rPr lang="en-US" dirty="0"/>
              <a:t>Discussion of scope of practice</a:t>
            </a:r>
            <a:br>
              <a:rPr lang="en-US" dirty="0"/>
            </a:br>
            <a:endParaRPr lang="en-US" dirty="0"/>
          </a:p>
          <a:p>
            <a:pPr marL="0" indent="0">
              <a:buNone/>
            </a:pPr>
            <a:r>
              <a:rPr lang="en-US" b="1" dirty="0"/>
              <a:t>Objectives:</a:t>
            </a:r>
          </a:p>
          <a:p>
            <a:r>
              <a:rPr lang="en-US" dirty="0"/>
              <a:t>Define cognitive behavioral therapy and describe its use in nutrition counseling</a:t>
            </a:r>
          </a:p>
          <a:p>
            <a:r>
              <a:rPr lang="en-US" dirty="0"/>
              <a:t>Outline reasons to and methods for referring clients to mental health professionals</a:t>
            </a:r>
          </a:p>
          <a:p>
            <a:pPr marL="0" indent="0">
              <a:buNone/>
            </a:pPr>
            <a:endParaRPr lang="en-US" dirty="0"/>
          </a:p>
          <a:p>
            <a:pPr marL="0" indent="0">
              <a:buNone/>
            </a:pPr>
            <a:endParaRPr lang="en-US" b="1" dirty="0"/>
          </a:p>
          <a:p>
            <a:pPr marL="0" indent="0">
              <a:buNone/>
            </a:pPr>
            <a:endParaRPr lang="en-US" dirty="0"/>
          </a:p>
        </p:txBody>
      </p:sp>
    </p:spTree>
    <p:extLst>
      <p:ext uri="{BB962C8B-B14F-4D97-AF65-F5344CB8AC3E}">
        <p14:creationId xmlns:p14="http://schemas.microsoft.com/office/powerpoint/2010/main" val="700108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616907"/>
          </a:xfrm>
        </p:spPr>
        <p:txBody>
          <a:bodyPr>
            <a:normAutofit fontScale="90000"/>
          </a:bodyPr>
          <a:lstStyle/>
          <a:p>
            <a:r>
              <a:rPr lang="en-US"/>
              <a:t>Student Presentations:</a:t>
            </a:r>
          </a:p>
        </p:txBody>
      </p:sp>
      <p:sp>
        <p:nvSpPr>
          <p:cNvPr id="3" name="Content Placeholder 2"/>
          <p:cNvSpPr>
            <a:spLocks noGrp="1"/>
          </p:cNvSpPr>
          <p:nvPr>
            <p:ph idx="1"/>
          </p:nvPr>
        </p:nvSpPr>
        <p:spPr>
          <a:xfrm>
            <a:off x="1371600" y="1440493"/>
            <a:ext cx="9601200" cy="4426907"/>
          </a:xfrm>
        </p:spPr>
        <p:txBody>
          <a:bodyPr/>
          <a:lstStyle/>
          <a:p>
            <a:endParaRPr lang="en-US" dirty="0"/>
          </a:p>
          <a:p>
            <a:pPr marL="0" indent="0">
              <a:buNone/>
            </a:pPr>
            <a:endParaRPr lang="en-US" dirty="0"/>
          </a:p>
        </p:txBody>
      </p:sp>
      <p:pic>
        <p:nvPicPr>
          <p:cNvPr id="4" name="Picture 3"/>
          <p:cNvPicPr>
            <a:picLocks noChangeAspect="1"/>
          </p:cNvPicPr>
          <p:nvPr/>
        </p:nvPicPr>
        <p:blipFill>
          <a:blip r:embed="rId2"/>
          <a:stretch>
            <a:fillRect/>
          </a:stretch>
        </p:blipFill>
        <p:spPr>
          <a:xfrm>
            <a:off x="1590805" y="1686669"/>
            <a:ext cx="9162789" cy="4581395"/>
          </a:xfrm>
          <a:prstGeom prst="rect">
            <a:avLst/>
          </a:prstGeom>
        </p:spPr>
      </p:pic>
    </p:spTree>
    <p:extLst>
      <p:ext uri="{BB962C8B-B14F-4D97-AF65-F5344CB8AC3E}">
        <p14:creationId xmlns:p14="http://schemas.microsoft.com/office/powerpoint/2010/main" val="1026413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341B2-3C33-4A2E-9961-3E73D651D629}"/>
              </a:ext>
            </a:extLst>
          </p:cNvPr>
          <p:cNvSpPr>
            <a:spLocks noGrp="1"/>
          </p:cNvSpPr>
          <p:nvPr>
            <p:ph type="title"/>
          </p:nvPr>
        </p:nvSpPr>
        <p:spPr/>
        <p:txBody>
          <a:bodyPr/>
          <a:lstStyle/>
          <a:p>
            <a:r>
              <a:rPr lang="en-US" dirty="0"/>
              <a:t>Maria’s question and taking stock</a:t>
            </a:r>
          </a:p>
        </p:txBody>
      </p:sp>
      <p:sp>
        <p:nvSpPr>
          <p:cNvPr id="3" name="Content Placeholder 2">
            <a:extLst>
              <a:ext uri="{FF2B5EF4-FFF2-40B4-BE49-F238E27FC236}">
                <a16:creationId xmlns:a16="http://schemas.microsoft.com/office/drawing/2014/main" id="{54BA7F1D-9F2B-4C0F-BFE5-C03A6E3C112A}"/>
              </a:ext>
            </a:extLst>
          </p:cNvPr>
          <p:cNvSpPr>
            <a:spLocks noGrp="1"/>
          </p:cNvSpPr>
          <p:nvPr>
            <p:ph idx="1"/>
          </p:nvPr>
        </p:nvSpPr>
        <p:spPr/>
        <p:txBody>
          <a:bodyPr/>
          <a:lstStyle/>
          <a:p>
            <a:r>
              <a:rPr lang="en-US" dirty="0"/>
              <a:t>I am wondering if you will be able to share the next class or latter classes,  some of your very first experiments with counseling your clients, at the beginning of your career? What is the most difficult at the beginning, what is the most easier? What we have to know at the beginning, some secrets, </a:t>
            </a:r>
            <a:r>
              <a:rPr lang="en-US" dirty="0" err="1"/>
              <a:t>etc</a:t>
            </a:r>
            <a:r>
              <a:rPr lang="en-US" dirty="0"/>
              <a:t>? I think it will be great to know for everyone in the class, especially some people going to graduate soon, so we could know how the theory works on practice. </a:t>
            </a:r>
          </a:p>
          <a:p>
            <a:r>
              <a:rPr lang="en-US" dirty="0"/>
              <a:t>Confidence?</a:t>
            </a:r>
          </a:p>
          <a:p>
            <a:r>
              <a:rPr lang="en-US" dirty="0"/>
              <a:t>How to use our time to increase confidence? </a:t>
            </a:r>
          </a:p>
          <a:p>
            <a:endParaRPr lang="en-US" dirty="0"/>
          </a:p>
        </p:txBody>
      </p:sp>
    </p:spTree>
    <p:extLst>
      <p:ext uri="{BB962C8B-B14F-4D97-AF65-F5344CB8AC3E}">
        <p14:creationId xmlns:p14="http://schemas.microsoft.com/office/powerpoint/2010/main" val="444981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from last week</a:t>
            </a:r>
          </a:p>
        </p:txBody>
      </p:sp>
      <p:sp>
        <p:nvSpPr>
          <p:cNvPr id="3" name="Content Placeholder 2"/>
          <p:cNvSpPr>
            <a:spLocks noGrp="1"/>
          </p:cNvSpPr>
          <p:nvPr>
            <p:ph idx="1"/>
          </p:nvPr>
        </p:nvSpPr>
        <p:spPr>
          <a:xfrm>
            <a:off x="1371600" y="1970842"/>
            <a:ext cx="9601200" cy="4340441"/>
          </a:xfrm>
        </p:spPr>
        <p:txBody>
          <a:bodyPr>
            <a:normAutofit fontScale="92500" lnSpcReduction="10000"/>
          </a:bodyPr>
          <a:lstStyle/>
          <a:p>
            <a:pPr>
              <a:spcBef>
                <a:spcPts val="1800"/>
              </a:spcBef>
              <a:buFont typeface="Arial" panose="020B0604020202020204" pitchFamily="34" charset="0"/>
              <a:buChar char="•"/>
            </a:pPr>
            <a:r>
              <a:rPr lang="en-US" dirty="0">
                <a:latin typeface="Arial" charset="0"/>
                <a:ea typeface="Arial" charset="0"/>
                <a:cs typeface="Arial" charset="0"/>
              </a:rPr>
              <a:t>Self Monitoring </a:t>
            </a:r>
            <a:r>
              <a:rPr lang="en-US" dirty="0">
                <a:solidFill>
                  <a:srgbClr val="7030A0"/>
                </a:solidFill>
                <a:latin typeface="Arial" charset="0"/>
                <a:ea typeface="Arial" charset="0"/>
                <a:cs typeface="Arial" charset="0"/>
              </a:rPr>
              <a:t>Client: “I think keeping track of what I eat is a good idea. Let’s do that.”</a:t>
            </a:r>
            <a:endParaRPr lang="en-US" dirty="0">
              <a:latin typeface="Arial" charset="0"/>
              <a:ea typeface="Arial" charset="0"/>
              <a:cs typeface="Arial" charset="0"/>
            </a:endParaRPr>
          </a:p>
          <a:p>
            <a:pPr>
              <a:spcBef>
                <a:spcPts val="1800"/>
              </a:spcBef>
              <a:buFont typeface="Arial" panose="020B0604020202020204" pitchFamily="34" charset="0"/>
              <a:buChar char="•"/>
            </a:pPr>
            <a:r>
              <a:rPr lang="en-US" dirty="0">
                <a:latin typeface="Arial" charset="0"/>
                <a:ea typeface="Arial" charset="0"/>
                <a:cs typeface="Arial" charset="0"/>
              </a:rPr>
              <a:t>Personalized Structured Meal Plans </a:t>
            </a:r>
            <a:r>
              <a:rPr lang="en-US" dirty="0">
                <a:solidFill>
                  <a:srgbClr val="7030A0"/>
                </a:solidFill>
                <a:latin typeface="Arial" charset="0"/>
                <a:ea typeface="Arial" charset="0"/>
                <a:cs typeface="Arial" charset="0"/>
              </a:rPr>
              <a:t>Client: “What do you mean about </a:t>
            </a:r>
            <a:r>
              <a:rPr lang="en-US" i="1" dirty="0">
                <a:solidFill>
                  <a:srgbClr val="7030A0"/>
                </a:solidFill>
                <a:latin typeface="Arial" charset="0"/>
                <a:ea typeface="Arial" charset="0"/>
                <a:cs typeface="Arial" charset="0"/>
              </a:rPr>
              <a:t>collaborating</a:t>
            </a:r>
            <a:r>
              <a:rPr lang="en-US" dirty="0">
                <a:solidFill>
                  <a:srgbClr val="7030A0"/>
                </a:solidFill>
                <a:latin typeface="Arial" charset="0"/>
                <a:ea typeface="Arial" charset="0"/>
                <a:cs typeface="Arial" charset="0"/>
              </a:rPr>
              <a:t> on the meal plan?” </a:t>
            </a:r>
            <a:endParaRPr lang="en-US" dirty="0">
              <a:latin typeface="Arial" charset="0"/>
              <a:ea typeface="Arial" charset="0"/>
              <a:cs typeface="Arial" charset="0"/>
            </a:endParaRPr>
          </a:p>
          <a:p>
            <a:pPr>
              <a:spcBef>
                <a:spcPts val="1800"/>
              </a:spcBef>
              <a:buFont typeface="Arial" panose="020B0604020202020204" pitchFamily="34" charset="0"/>
              <a:buChar char="•"/>
            </a:pPr>
            <a:r>
              <a:rPr lang="en-US" dirty="0">
                <a:latin typeface="Arial" charset="0"/>
                <a:ea typeface="Arial" charset="0"/>
                <a:cs typeface="Arial" charset="0"/>
              </a:rPr>
              <a:t>Problem Solving </a:t>
            </a:r>
            <a:r>
              <a:rPr lang="en-US" dirty="0">
                <a:solidFill>
                  <a:srgbClr val="00B050"/>
                </a:solidFill>
                <a:latin typeface="Arial" charset="0"/>
                <a:ea typeface="Arial" charset="0"/>
                <a:cs typeface="Arial" charset="0"/>
              </a:rPr>
              <a:t>You have explained to your client </a:t>
            </a:r>
            <a:r>
              <a:rPr lang="en-US" b="1" dirty="0">
                <a:solidFill>
                  <a:srgbClr val="00B050"/>
                </a:solidFill>
                <a:latin typeface="Arial" charset="0"/>
                <a:ea typeface="Arial" charset="0"/>
                <a:cs typeface="Arial" charset="0"/>
              </a:rPr>
              <a:t>HOW </a:t>
            </a:r>
            <a:r>
              <a:rPr lang="en-US" dirty="0">
                <a:solidFill>
                  <a:srgbClr val="00B050"/>
                </a:solidFill>
                <a:latin typeface="Arial" charset="0"/>
                <a:ea typeface="Arial" charset="0"/>
                <a:cs typeface="Arial" charset="0"/>
              </a:rPr>
              <a:t>to keep a food record, what should you do next?</a:t>
            </a:r>
            <a:endParaRPr lang="en-US" dirty="0">
              <a:latin typeface="Arial" charset="0"/>
              <a:ea typeface="Arial" charset="0"/>
              <a:cs typeface="Arial" charset="0"/>
            </a:endParaRPr>
          </a:p>
          <a:p>
            <a:pPr>
              <a:spcBef>
                <a:spcPts val="1800"/>
              </a:spcBef>
              <a:buFont typeface="Arial" panose="020B0604020202020204" pitchFamily="34" charset="0"/>
              <a:buChar char="•"/>
            </a:pPr>
            <a:r>
              <a:rPr lang="en-US" dirty="0">
                <a:latin typeface="Arial" charset="0"/>
                <a:ea typeface="Arial" charset="0"/>
                <a:cs typeface="Arial" charset="0"/>
              </a:rPr>
              <a:t>Collaborative Goal Setting </a:t>
            </a:r>
            <a:r>
              <a:rPr lang="en-US" dirty="0">
                <a:solidFill>
                  <a:srgbClr val="00B050"/>
                </a:solidFill>
                <a:latin typeface="Arial" charset="0"/>
                <a:ea typeface="Arial" charset="0"/>
                <a:cs typeface="Arial" charset="0"/>
              </a:rPr>
              <a:t>Keep going, set a goal, together with your client, to overcome obstacles and follow through with keeping a food record for a week. </a:t>
            </a:r>
            <a:endParaRPr lang="en-US" dirty="0">
              <a:latin typeface="Arial" charset="0"/>
              <a:ea typeface="Arial" charset="0"/>
              <a:cs typeface="Arial" charset="0"/>
            </a:endParaRPr>
          </a:p>
          <a:p>
            <a:pPr>
              <a:spcBef>
                <a:spcPts val="1800"/>
              </a:spcBef>
              <a:buFont typeface="Arial" panose="020B0604020202020204" pitchFamily="34" charset="0"/>
              <a:buChar char="•"/>
            </a:pPr>
            <a:r>
              <a:rPr lang="en-US" dirty="0">
                <a:latin typeface="Arial" charset="0"/>
                <a:ea typeface="Arial" charset="0"/>
                <a:cs typeface="Arial" charset="0"/>
              </a:rPr>
              <a:t>Cognitive Restructuring </a:t>
            </a:r>
            <a:r>
              <a:rPr lang="en-US" dirty="0">
                <a:solidFill>
                  <a:srgbClr val="00B050"/>
                </a:solidFill>
                <a:latin typeface="Arial" charset="0"/>
                <a:ea typeface="Arial" charset="0"/>
                <a:cs typeface="Arial" charset="0"/>
              </a:rPr>
              <a:t>Pretend you discovered a cognitive barrier. Guess how you’d handle that. </a:t>
            </a:r>
            <a:endParaRPr lang="en-US" dirty="0">
              <a:latin typeface="Arial" charset="0"/>
              <a:ea typeface="Arial" charset="0"/>
              <a:cs typeface="Arial" charset="0"/>
            </a:endParaRPr>
          </a:p>
          <a:p>
            <a:pPr>
              <a:spcBef>
                <a:spcPts val="1800"/>
              </a:spcBef>
              <a:buFont typeface="Arial" panose="020B0604020202020204" pitchFamily="34" charset="0"/>
              <a:buChar char="•"/>
            </a:pPr>
            <a:r>
              <a:rPr lang="en-US" dirty="0">
                <a:latin typeface="Arial" charset="0"/>
                <a:ea typeface="Arial" charset="0"/>
                <a:cs typeface="Arial" charset="0"/>
              </a:rPr>
              <a:t>Stimulus Control </a:t>
            </a:r>
            <a:r>
              <a:rPr lang="en-US" dirty="0">
                <a:solidFill>
                  <a:srgbClr val="00B050"/>
                </a:solidFill>
                <a:latin typeface="Arial" charset="0"/>
                <a:ea typeface="Arial" charset="0"/>
                <a:cs typeface="Arial" charset="0"/>
              </a:rPr>
              <a:t>where, in the 4 phases of counseling, would this likely come up?</a:t>
            </a:r>
          </a:p>
          <a:p>
            <a:pPr marL="0" indent="0">
              <a:spcBef>
                <a:spcPts val="1800"/>
              </a:spcBef>
              <a:buNone/>
            </a:pPr>
            <a:endParaRPr lang="en-US" dirty="0">
              <a:latin typeface="Arial" charset="0"/>
              <a:ea typeface="Arial" charset="0"/>
              <a:cs typeface="Arial" charset="0"/>
            </a:endParaRPr>
          </a:p>
          <a:p>
            <a:endParaRPr lang="en-US" dirty="0"/>
          </a:p>
        </p:txBody>
      </p:sp>
    </p:spTree>
    <p:extLst>
      <p:ext uri="{BB962C8B-B14F-4D97-AF65-F5344CB8AC3E}">
        <p14:creationId xmlns:p14="http://schemas.microsoft.com/office/powerpoint/2010/main" val="892315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supporting people to follow-through</a:t>
            </a:r>
          </a:p>
        </p:txBody>
      </p:sp>
      <p:sp>
        <p:nvSpPr>
          <p:cNvPr id="3" name="Content Placeholder 2"/>
          <p:cNvSpPr>
            <a:spLocks noGrp="1"/>
          </p:cNvSpPr>
          <p:nvPr>
            <p:ph idx="1"/>
          </p:nvPr>
        </p:nvSpPr>
        <p:spPr>
          <a:xfrm>
            <a:off x="1371599" y="2286000"/>
            <a:ext cx="10338047" cy="3581400"/>
          </a:xfrm>
        </p:spPr>
        <p:txBody>
          <a:bodyPr>
            <a:normAutofit fontScale="92500" lnSpcReduction="10000"/>
          </a:bodyPr>
          <a:lstStyle/>
          <a:p>
            <a:r>
              <a:rPr lang="en-US" dirty="0"/>
              <a:t>Your client is ready to get away from endless yo-yo dieting. </a:t>
            </a:r>
          </a:p>
          <a:p>
            <a:r>
              <a:rPr lang="en-US" dirty="0"/>
              <a:t>You’ve already moved through the first 3 phases of MI and are confident that together you’ve discovered:</a:t>
            </a:r>
          </a:p>
          <a:p>
            <a:pPr marL="747713" lvl="3" indent="-382588"/>
            <a:r>
              <a:rPr lang="en-US" dirty="0"/>
              <a:t>Their (for now) motivating “why” or wish for doing things differently</a:t>
            </a:r>
          </a:p>
          <a:p>
            <a:pPr marL="747713" lvl="3" indent="-382588"/>
            <a:r>
              <a:rPr lang="en-US" dirty="0"/>
              <a:t>Their (for now) most important obstacles </a:t>
            </a:r>
            <a:r>
              <a:rPr lang="en-US" dirty="0">
                <a:solidFill>
                  <a:srgbClr val="C00000"/>
                </a:solidFill>
              </a:rPr>
              <a:t>(They drink soda and alcoholic beverages socially, as a daily reward, and an afternoon “pick me up”. They don’t really enjoy to taste of plain water.)  </a:t>
            </a:r>
            <a:endParaRPr lang="en-US" dirty="0"/>
          </a:p>
          <a:p>
            <a:pPr marL="747713" lvl="3" indent="-382588"/>
            <a:r>
              <a:rPr lang="en-US" dirty="0"/>
              <a:t>Different ideas for specific next steps they could take</a:t>
            </a:r>
          </a:p>
          <a:p>
            <a:pPr marL="403225" lvl="2" indent="-382588"/>
            <a:r>
              <a:rPr lang="en-US" dirty="0"/>
              <a:t>You’re ready to plan the first experiment. </a:t>
            </a:r>
            <a:r>
              <a:rPr lang="en-US" dirty="0">
                <a:solidFill>
                  <a:srgbClr val="FF0000"/>
                </a:solidFill>
              </a:rPr>
              <a:t>WOOP wish, why they want that, obstacles, plan if, then plan</a:t>
            </a:r>
            <a:r>
              <a:rPr lang="en-US" dirty="0"/>
              <a:t>.</a:t>
            </a:r>
          </a:p>
          <a:p>
            <a:pPr marL="747713" lvl="3" indent="-382588"/>
            <a:r>
              <a:rPr lang="en-US" dirty="0"/>
              <a:t>Write example plans you and your client might create. </a:t>
            </a:r>
          </a:p>
          <a:p>
            <a:pPr marL="747713" lvl="3" indent="-382588"/>
            <a:r>
              <a:rPr lang="en-US" dirty="0"/>
              <a:t>Think through the counseling you’d do to arrive at these plans. </a:t>
            </a:r>
          </a:p>
          <a:p>
            <a:pPr marL="0" lvl="3" indent="0">
              <a:buNone/>
            </a:pPr>
            <a:r>
              <a:rPr lang="en-US" dirty="0"/>
              <a:t>  </a:t>
            </a:r>
          </a:p>
        </p:txBody>
      </p:sp>
    </p:spTree>
    <p:extLst>
      <p:ext uri="{BB962C8B-B14F-4D97-AF65-F5344CB8AC3E}">
        <p14:creationId xmlns:p14="http://schemas.microsoft.com/office/powerpoint/2010/main" val="3694580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36644" y="228600"/>
            <a:ext cx="7931355" cy="4461387"/>
          </a:xfrm>
          <a:prstGeom prst="rect">
            <a:avLst/>
          </a:prstGeom>
          <a:ln w="28575">
            <a:solidFill>
              <a:schemeClr val="tx1"/>
            </a:solidFill>
          </a:ln>
        </p:spPr>
      </p:pic>
      <p:sp>
        <p:nvSpPr>
          <p:cNvPr id="3" name="TextBox 2"/>
          <p:cNvSpPr txBox="1"/>
          <p:nvPr/>
        </p:nvSpPr>
        <p:spPr>
          <a:xfrm>
            <a:off x="1479755" y="5604388"/>
            <a:ext cx="9797844" cy="400110"/>
          </a:xfrm>
          <a:prstGeom prst="rect">
            <a:avLst/>
          </a:prstGeom>
          <a:noFill/>
        </p:spPr>
        <p:txBody>
          <a:bodyPr wrap="square" rtlCol="0">
            <a:spAutoFit/>
          </a:bodyPr>
          <a:lstStyle/>
          <a:p>
            <a:r>
              <a:rPr lang="en-US" sz="2000" dirty="0"/>
              <a:t>How likely is it that we will encounter clients whose eating problems stem from emotions? </a:t>
            </a:r>
          </a:p>
        </p:txBody>
      </p:sp>
    </p:spTree>
    <p:extLst>
      <p:ext uri="{BB962C8B-B14F-4D97-AF65-F5344CB8AC3E}">
        <p14:creationId xmlns:p14="http://schemas.microsoft.com/office/powerpoint/2010/main" val="4087178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4201" y="2286000"/>
            <a:ext cx="5887641" cy="3276600"/>
          </a:xfrm>
          <a:prstGeom prst="rect">
            <a:avLst/>
          </a:prstGeom>
        </p:spPr>
      </p:pic>
      <p:sp>
        <p:nvSpPr>
          <p:cNvPr id="3" name="TextBox 2"/>
          <p:cNvSpPr txBox="1"/>
          <p:nvPr/>
        </p:nvSpPr>
        <p:spPr>
          <a:xfrm>
            <a:off x="2514600" y="762001"/>
            <a:ext cx="7239000" cy="646331"/>
          </a:xfrm>
          <a:prstGeom prst="rect">
            <a:avLst/>
          </a:prstGeom>
          <a:noFill/>
        </p:spPr>
        <p:txBody>
          <a:bodyPr wrap="square" rtlCol="0">
            <a:spAutoFit/>
          </a:bodyPr>
          <a:lstStyle/>
          <a:p>
            <a:pPr algn="ctr"/>
            <a:r>
              <a:rPr lang="en-US" sz="3600" dirty="0"/>
              <a:t>When thinking gets in the way</a:t>
            </a:r>
          </a:p>
        </p:txBody>
      </p:sp>
    </p:spTree>
    <p:extLst>
      <p:ext uri="{BB962C8B-B14F-4D97-AF65-F5344CB8AC3E}">
        <p14:creationId xmlns:p14="http://schemas.microsoft.com/office/powerpoint/2010/main" val="669635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Cognitive-Behavioral Therapy</a:t>
            </a:r>
            <a:br>
              <a:rPr lang="en-US" dirty="0"/>
            </a:br>
            <a:endParaRPr lang="en-US" dirty="0"/>
          </a:p>
        </p:txBody>
      </p:sp>
      <p:sp>
        <p:nvSpPr>
          <p:cNvPr id="3" name="Content Placeholder 2"/>
          <p:cNvSpPr>
            <a:spLocks noGrp="1"/>
          </p:cNvSpPr>
          <p:nvPr>
            <p:ph idx="1"/>
          </p:nvPr>
        </p:nvSpPr>
        <p:spPr>
          <a:xfrm>
            <a:off x="1371600" y="1750142"/>
            <a:ext cx="5605397" cy="4117258"/>
          </a:xfrm>
        </p:spPr>
        <p:txBody>
          <a:bodyPr>
            <a:normAutofit fontScale="92500" lnSpcReduction="20000"/>
          </a:bodyPr>
          <a:lstStyle/>
          <a:p>
            <a:r>
              <a:rPr lang="en-US" dirty="0"/>
              <a:t>Cognitive behavioral therapy (CBT) is a technique for changing maladaptive thinking in ways that support changes in feelings and behavior. </a:t>
            </a:r>
            <a:br>
              <a:rPr lang="en-US" dirty="0"/>
            </a:br>
            <a:endParaRPr lang="en-US" dirty="0"/>
          </a:p>
          <a:p>
            <a:r>
              <a:rPr lang="en-US" dirty="0"/>
              <a:t>Emphasis is on changes in one's relationship to maladaptive thinking rather than changes in thinking itself </a:t>
            </a:r>
          </a:p>
          <a:p>
            <a:endParaRPr lang="en-US" dirty="0"/>
          </a:p>
          <a:p>
            <a:r>
              <a:rPr lang="en-US" dirty="0"/>
              <a:t>How can people change the way they feel and respond to thoughts? </a:t>
            </a:r>
          </a:p>
          <a:p>
            <a:endParaRPr lang="en-US" dirty="0"/>
          </a:p>
          <a:p>
            <a:r>
              <a:rPr lang="en-US" dirty="0"/>
              <a:t>Cognitive behavioral therapy (CBT) overview: </a:t>
            </a:r>
            <a:r>
              <a:rPr lang="en-US" dirty="0">
                <a:hlinkClick r:id="rId2"/>
              </a:rPr>
              <a:t>https://www.youtube.com/watch?v=bUOaHsxe8OQ</a:t>
            </a:r>
            <a:r>
              <a:rPr lang="en-US" dirty="0"/>
              <a:t> </a:t>
            </a:r>
            <a:br>
              <a:rPr lang="en-US" dirty="0"/>
            </a:br>
            <a:endParaRPr lang="en-US" dirty="0"/>
          </a:p>
          <a:p>
            <a:endParaRPr lang="en-US" dirty="0"/>
          </a:p>
        </p:txBody>
      </p:sp>
      <p:pic>
        <p:nvPicPr>
          <p:cNvPr id="4" name="Picture 3"/>
          <p:cNvPicPr>
            <a:picLocks noChangeAspect="1"/>
          </p:cNvPicPr>
          <p:nvPr/>
        </p:nvPicPr>
        <p:blipFill>
          <a:blip r:embed="rId3"/>
          <a:stretch>
            <a:fillRect/>
          </a:stretch>
        </p:blipFill>
        <p:spPr>
          <a:xfrm>
            <a:off x="7698287" y="2005556"/>
            <a:ext cx="3810000" cy="2997200"/>
          </a:xfrm>
          <a:prstGeom prst="rect">
            <a:avLst/>
          </a:prstGeom>
        </p:spPr>
      </p:pic>
    </p:spTree>
    <p:extLst>
      <p:ext uri="{BB962C8B-B14F-4D97-AF65-F5344CB8AC3E}">
        <p14:creationId xmlns:p14="http://schemas.microsoft.com/office/powerpoint/2010/main" val="1315634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754380"/>
            <a:ext cx="7239000" cy="5646420"/>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434072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Cognitive-Behavioral Therapy</a:t>
            </a:r>
            <a:br>
              <a:rPr lang="en-US" dirty="0"/>
            </a:br>
            <a:endParaRPr lang="en-US" dirty="0"/>
          </a:p>
        </p:txBody>
      </p:sp>
      <p:sp>
        <p:nvSpPr>
          <p:cNvPr id="3" name="Content Placeholder 2"/>
          <p:cNvSpPr>
            <a:spLocks noGrp="1"/>
          </p:cNvSpPr>
          <p:nvPr>
            <p:ph idx="1"/>
          </p:nvPr>
        </p:nvSpPr>
        <p:spPr>
          <a:xfrm>
            <a:off x="1221287" y="1647173"/>
            <a:ext cx="5349195" cy="4252586"/>
          </a:xfrm>
        </p:spPr>
        <p:txBody>
          <a:bodyPr>
            <a:normAutofit/>
          </a:bodyPr>
          <a:lstStyle/>
          <a:p>
            <a:endParaRPr lang="en-US" dirty="0"/>
          </a:p>
          <a:p>
            <a:r>
              <a:rPr lang="en-US" dirty="0"/>
              <a:t>When something disturbing happens, people are often faced with two problems: </a:t>
            </a:r>
          </a:p>
          <a:p>
            <a:pPr marL="0" lvl="2" indent="0">
              <a:buNone/>
            </a:pPr>
            <a:r>
              <a:rPr lang="en-US" dirty="0"/>
              <a:t>	</a:t>
            </a:r>
            <a:r>
              <a:rPr lang="en-US" sz="2000" dirty="0"/>
              <a:t>a) what happened</a:t>
            </a:r>
          </a:p>
          <a:p>
            <a:pPr marL="0" lvl="2" indent="0">
              <a:buNone/>
            </a:pPr>
            <a:r>
              <a:rPr lang="en-US" sz="2000" dirty="0"/>
              <a:t>	b) how they think and feel about what happened.</a:t>
            </a:r>
          </a:p>
          <a:p>
            <a:endParaRPr lang="en-US" dirty="0"/>
          </a:p>
          <a:p>
            <a:r>
              <a:rPr lang="en-US" dirty="0"/>
              <a:t>CBT supports taking a more open, mindful, and aware posture toward troubling thoughts</a:t>
            </a:r>
          </a:p>
        </p:txBody>
      </p:sp>
      <p:pic>
        <p:nvPicPr>
          <p:cNvPr id="4" name="Picture 3"/>
          <p:cNvPicPr>
            <a:picLocks noChangeAspect="1"/>
          </p:cNvPicPr>
          <p:nvPr/>
        </p:nvPicPr>
        <p:blipFill>
          <a:blip r:embed="rId2"/>
          <a:stretch>
            <a:fillRect/>
          </a:stretch>
        </p:blipFill>
        <p:spPr>
          <a:xfrm>
            <a:off x="7076388" y="2171700"/>
            <a:ext cx="4933361" cy="3288907"/>
          </a:xfrm>
          <a:prstGeom prst="rect">
            <a:avLst/>
          </a:prstGeom>
          <a:ln w="28575">
            <a:solidFill>
              <a:schemeClr val="tx1"/>
            </a:solidFill>
          </a:ln>
        </p:spPr>
      </p:pic>
    </p:spTree>
    <p:extLst>
      <p:ext uri="{BB962C8B-B14F-4D97-AF65-F5344CB8AC3E}">
        <p14:creationId xmlns:p14="http://schemas.microsoft.com/office/powerpoint/2010/main" val="1889947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580296" y="201768"/>
            <a:ext cx="6252244" cy="6163935"/>
          </a:xfrm>
          <a:prstGeom prst="rect">
            <a:avLst/>
          </a:prstGeom>
        </p:spPr>
      </p:pic>
    </p:spTree>
    <p:extLst>
      <p:ext uri="{BB962C8B-B14F-4D97-AF65-F5344CB8AC3E}">
        <p14:creationId xmlns:p14="http://schemas.microsoft.com/office/powerpoint/2010/main" val="11171426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751529" y="3790690"/>
            <a:ext cx="5207203" cy="2973366"/>
          </a:xfrm>
          <a:prstGeom prst="rect">
            <a:avLst/>
          </a:prstGeom>
          <a:ln w="57150">
            <a:solidFill>
              <a:srgbClr val="00B050"/>
            </a:solidFill>
          </a:ln>
        </p:spPr>
      </p:pic>
      <p:sp>
        <p:nvSpPr>
          <p:cNvPr id="2" name="Title 1"/>
          <p:cNvSpPr>
            <a:spLocks noGrp="1"/>
          </p:cNvSpPr>
          <p:nvPr>
            <p:ph type="title"/>
          </p:nvPr>
        </p:nvSpPr>
        <p:spPr/>
        <p:txBody>
          <a:bodyPr>
            <a:normAutofit/>
          </a:bodyPr>
          <a:lstStyle/>
          <a:p>
            <a:r>
              <a:rPr lang="en-US" dirty="0"/>
              <a:t>Start with Understanding  </a:t>
            </a:r>
            <a:br>
              <a:rPr lang="en-US" dirty="0"/>
            </a:br>
            <a:r>
              <a:rPr lang="en-US" sz="2700" dirty="0"/>
              <a:t>(Adapted from: Get </a:t>
            </a:r>
            <a:r>
              <a:rPr lang="en-US" sz="2700" dirty="0" err="1"/>
              <a:t>gg</a:t>
            </a:r>
            <a:r>
              <a:rPr lang="en-US" sz="2700" dirty="0"/>
              <a:t> Therapy Resources)</a:t>
            </a:r>
          </a:p>
        </p:txBody>
      </p:sp>
      <p:sp>
        <p:nvSpPr>
          <p:cNvPr id="3" name="Content Placeholder 2"/>
          <p:cNvSpPr>
            <a:spLocks noGrp="1"/>
          </p:cNvSpPr>
          <p:nvPr>
            <p:ph idx="1"/>
          </p:nvPr>
        </p:nvSpPr>
        <p:spPr>
          <a:xfrm>
            <a:off x="1371600" y="1954060"/>
            <a:ext cx="6557375" cy="3913340"/>
          </a:xfrm>
        </p:spPr>
        <p:txBody>
          <a:bodyPr/>
          <a:lstStyle/>
          <a:p>
            <a:r>
              <a:rPr lang="en-US" dirty="0"/>
              <a:t>We cannot stop our thoughts, and we </a:t>
            </a:r>
            <a:r>
              <a:rPr lang="en-US" u="sng" dirty="0"/>
              <a:t>cannot</a:t>
            </a:r>
            <a:r>
              <a:rPr lang="en-US" dirty="0"/>
              <a:t> control them. </a:t>
            </a:r>
          </a:p>
          <a:p>
            <a:endParaRPr lang="en-US" dirty="0"/>
          </a:p>
          <a:p>
            <a:r>
              <a:rPr lang="en-US" dirty="0"/>
              <a:t>Thoughts are messages from our brain.  They are not necessarily true, and not necessarily helpful.  </a:t>
            </a:r>
          </a:p>
          <a:p>
            <a:endParaRPr lang="en-US" dirty="0"/>
          </a:p>
          <a:p>
            <a:r>
              <a:rPr lang="en-US" dirty="0"/>
              <a:t>We </a:t>
            </a:r>
            <a:r>
              <a:rPr lang="en-US" u="sng" dirty="0"/>
              <a:t>can</a:t>
            </a:r>
            <a:r>
              <a:rPr lang="en-US" dirty="0"/>
              <a:t> learn to react to thoughts differently.</a:t>
            </a:r>
          </a:p>
        </p:txBody>
      </p:sp>
    </p:spTree>
    <p:extLst>
      <p:ext uri="{BB962C8B-B14F-4D97-AF65-F5344CB8AC3E}">
        <p14:creationId xmlns:p14="http://schemas.microsoft.com/office/powerpoint/2010/main" val="635723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Playground Bully Metaphor</a:t>
            </a:r>
          </a:p>
        </p:txBody>
      </p:sp>
      <p:sp>
        <p:nvSpPr>
          <p:cNvPr id="3" name="Content Placeholder 2"/>
          <p:cNvSpPr>
            <a:spLocks noGrp="1"/>
          </p:cNvSpPr>
          <p:nvPr>
            <p:ph idx="1"/>
          </p:nvPr>
        </p:nvSpPr>
        <p:spPr/>
        <p:txBody>
          <a:bodyPr/>
          <a:lstStyle/>
          <a:p>
            <a:r>
              <a:rPr lang="en-US" dirty="0"/>
              <a:t>Three ways to react to a bully and to a “hot” thought: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3758" y="3709035"/>
            <a:ext cx="2229643" cy="238297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5211" y="3015793"/>
            <a:ext cx="2360094" cy="238351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7115" y="3709035"/>
            <a:ext cx="2231149" cy="238297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14040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type="body" idx="1"/>
          </p:nvPr>
        </p:nvSpPr>
        <p:spPr>
          <a:xfrm>
            <a:off x="943897" y="762000"/>
            <a:ext cx="10284542" cy="5867400"/>
          </a:xfrm>
        </p:spPr>
        <p:txBody>
          <a:bodyPr>
            <a:normAutofit/>
          </a:bodyPr>
          <a:lstStyle/>
          <a:p>
            <a:pPr marL="609600" indent="-609600">
              <a:lnSpc>
                <a:spcPct val="90000"/>
              </a:lnSpc>
              <a:buNone/>
            </a:pPr>
            <a:r>
              <a:rPr lang="en-NZ" sz="2400" dirty="0">
                <a:latin typeface="Arial" charset="0"/>
                <a:cs typeface="Arial" charset="0"/>
              </a:rPr>
              <a:t>Certain </a:t>
            </a:r>
            <a:r>
              <a:rPr lang="en-NZ" sz="2400" b="1" dirty="0">
                <a:solidFill>
                  <a:srgbClr val="0070C0"/>
                </a:solidFill>
                <a:latin typeface="Arial" charset="0"/>
                <a:cs typeface="Arial" charset="0"/>
              </a:rPr>
              <a:t>core beliefs </a:t>
            </a:r>
            <a:r>
              <a:rPr lang="en-NZ" sz="2400" dirty="0">
                <a:latin typeface="Arial" charset="0"/>
                <a:cs typeface="Arial" charset="0"/>
              </a:rPr>
              <a:t>underlie most unhelpful emotions and behaviours:</a:t>
            </a:r>
          </a:p>
          <a:p>
            <a:pPr marL="609600" indent="-609600">
              <a:lnSpc>
                <a:spcPct val="90000"/>
              </a:lnSpc>
              <a:buNone/>
            </a:pPr>
            <a:endParaRPr lang="en-US" sz="2400" dirty="0">
              <a:cs typeface="Times New Roman" pitchFamily="18" charset="0"/>
            </a:endParaRPr>
          </a:p>
          <a:p>
            <a:pPr marL="609600" indent="-609600">
              <a:lnSpc>
                <a:spcPct val="90000"/>
              </a:lnSpc>
              <a:buNone/>
            </a:pPr>
            <a:r>
              <a:rPr lang="en-NZ" sz="2400" dirty="0">
                <a:latin typeface="Arial" charset="0"/>
                <a:cs typeface="Arial" charset="0"/>
              </a:rPr>
              <a:t>1.  I need love and approval from those around me.</a:t>
            </a:r>
            <a:endParaRPr lang="en-US" sz="2400" dirty="0">
              <a:cs typeface="Times New Roman" pitchFamily="18" charset="0"/>
            </a:endParaRPr>
          </a:p>
          <a:p>
            <a:pPr marL="609600" indent="-609600">
              <a:lnSpc>
                <a:spcPct val="90000"/>
              </a:lnSpc>
              <a:buNone/>
            </a:pPr>
            <a:r>
              <a:rPr lang="en-NZ" sz="2400" dirty="0">
                <a:latin typeface="Arial" charset="0"/>
                <a:cs typeface="Arial" charset="0"/>
              </a:rPr>
              <a:t>2.  I must avoid disapproval from any source.</a:t>
            </a:r>
            <a:endParaRPr lang="en-US" sz="2400" dirty="0">
              <a:cs typeface="Times New Roman" pitchFamily="18" charset="0"/>
            </a:endParaRPr>
          </a:p>
          <a:p>
            <a:pPr marL="395288" indent="-395288">
              <a:lnSpc>
                <a:spcPct val="90000"/>
              </a:lnSpc>
              <a:buAutoNum type="arabicPeriod" startAt="3"/>
            </a:pPr>
            <a:r>
              <a:rPr lang="en-NZ" sz="2400" dirty="0">
                <a:latin typeface="Arial" charset="0"/>
                <a:cs typeface="Arial" charset="0"/>
              </a:rPr>
              <a:t>To be worthwhile, I must be successful at </a:t>
            </a:r>
          </a:p>
          <a:p>
            <a:pPr marL="0" indent="0">
              <a:lnSpc>
                <a:spcPct val="90000"/>
              </a:lnSpc>
              <a:buNone/>
            </a:pPr>
            <a:r>
              <a:rPr lang="en-NZ" sz="2400" dirty="0">
                <a:latin typeface="Arial" charset="0"/>
                <a:cs typeface="Arial" charset="0"/>
              </a:rPr>
              <a:t>whatever I do.</a:t>
            </a:r>
          </a:p>
          <a:p>
            <a:pPr marL="609600" indent="-609600">
              <a:lnSpc>
                <a:spcPct val="90000"/>
              </a:lnSpc>
              <a:buNone/>
            </a:pPr>
            <a:r>
              <a:rPr lang="en-NZ" sz="2400" dirty="0">
                <a:latin typeface="Arial" charset="0"/>
                <a:cs typeface="Arial" charset="0"/>
              </a:rPr>
              <a:t>4.  I can not allow myself to make mistakes.</a:t>
            </a:r>
            <a:endParaRPr lang="en-US" sz="2400" dirty="0">
              <a:cs typeface="Times New Roman" pitchFamily="18" charset="0"/>
            </a:endParaRPr>
          </a:p>
          <a:p>
            <a:pPr marL="609600" indent="-609600">
              <a:lnSpc>
                <a:spcPct val="90000"/>
              </a:lnSpc>
              <a:buNone/>
            </a:pPr>
            <a:r>
              <a:rPr lang="en-NZ" sz="2400" dirty="0">
                <a:latin typeface="Arial" charset="0"/>
                <a:cs typeface="Arial" charset="0"/>
              </a:rPr>
              <a:t>5.  People should always do the right thing. When they behave obnoxiously, unfairly or selfishly, they must be blamed and punished.</a:t>
            </a:r>
            <a:endParaRPr lang="en-US" sz="2400" dirty="0">
              <a:cs typeface="Times New Roman" pitchFamily="18" charset="0"/>
            </a:endParaRPr>
          </a:p>
          <a:p>
            <a:pPr marL="609600" indent="-609600">
              <a:lnSpc>
                <a:spcPct val="90000"/>
              </a:lnSpc>
              <a:buNone/>
            </a:pPr>
            <a:r>
              <a:rPr lang="en-NZ" sz="2400" dirty="0">
                <a:latin typeface="Arial" charset="0"/>
                <a:cs typeface="Arial" charset="0"/>
              </a:rPr>
              <a:t>6.  Things must be the way I want them to be.</a:t>
            </a:r>
            <a:endParaRPr lang="en-US" sz="2400" dirty="0">
              <a:cs typeface="Times New Roman" pitchFamily="18" charset="0"/>
            </a:endParaRPr>
          </a:p>
          <a:p>
            <a:pPr marL="609600" indent="-609600">
              <a:lnSpc>
                <a:spcPct val="90000"/>
              </a:lnSpc>
              <a:buNone/>
            </a:pPr>
            <a:r>
              <a:rPr lang="en-NZ" sz="2400" dirty="0">
                <a:latin typeface="Arial" charset="0"/>
                <a:cs typeface="Arial" charset="0"/>
              </a:rPr>
              <a:t>7.  My unhappiness is caused by things that are outside my control – so there is nothing I can do to feel any better.</a:t>
            </a:r>
            <a:endParaRPr lang="en-US" sz="2400" dirty="0">
              <a:cs typeface="Times New Roman" pitchFamily="18" charset="0"/>
            </a:endParaRPr>
          </a:p>
          <a:p>
            <a:pPr marL="609600" indent="-609600">
              <a:lnSpc>
                <a:spcPct val="90000"/>
              </a:lnSpc>
              <a:buNone/>
            </a:pPr>
            <a:endParaRPr lang="en-US" sz="1600" dirty="0"/>
          </a:p>
        </p:txBody>
      </p:sp>
      <p:pic>
        <p:nvPicPr>
          <p:cNvPr id="3" name="Picture 2"/>
          <p:cNvPicPr>
            <a:picLocks noChangeAspect="1"/>
          </p:cNvPicPr>
          <p:nvPr/>
        </p:nvPicPr>
        <p:blipFill>
          <a:blip r:embed="rId2"/>
          <a:stretch>
            <a:fillRect/>
          </a:stretch>
        </p:blipFill>
        <p:spPr>
          <a:xfrm>
            <a:off x="7980232" y="1298444"/>
            <a:ext cx="3947830" cy="2783362"/>
          </a:xfrm>
          <a:prstGeom prst="rect">
            <a:avLst/>
          </a:prstGeom>
        </p:spPr>
      </p:pic>
    </p:spTree>
    <p:extLst>
      <p:ext uri="{BB962C8B-B14F-4D97-AF65-F5344CB8AC3E}">
        <p14:creationId xmlns:p14="http://schemas.microsoft.com/office/powerpoint/2010/main" val="26622460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type="body" idx="1"/>
          </p:nvPr>
        </p:nvSpPr>
        <p:spPr>
          <a:xfrm>
            <a:off x="1081547" y="25746"/>
            <a:ext cx="10844981" cy="5547852"/>
          </a:xfrm>
        </p:spPr>
        <p:txBody>
          <a:bodyPr>
            <a:normAutofit/>
          </a:bodyPr>
          <a:lstStyle/>
          <a:p>
            <a:pPr marL="609600" indent="-609600">
              <a:lnSpc>
                <a:spcPct val="90000"/>
              </a:lnSpc>
              <a:buNone/>
            </a:pPr>
            <a:endParaRPr lang="en-US" sz="1600" dirty="0">
              <a:cs typeface="Times New Roman" pitchFamily="18" charset="0"/>
            </a:endParaRPr>
          </a:p>
          <a:p>
            <a:pPr marL="609600" indent="-609600">
              <a:lnSpc>
                <a:spcPct val="90000"/>
              </a:lnSpc>
              <a:buNone/>
            </a:pPr>
            <a:r>
              <a:rPr lang="en-NZ" sz="2400" dirty="0">
                <a:latin typeface="Arial" charset="0"/>
                <a:cs typeface="Arial" charset="0"/>
              </a:rPr>
              <a:t>8.  I must worry about things that could be dangerous, unpleasant or frightening – otherwise they might happen.</a:t>
            </a:r>
            <a:endParaRPr lang="en-US" sz="2400" dirty="0">
              <a:cs typeface="Times New Roman" pitchFamily="18" charset="0"/>
            </a:endParaRPr>
          </a:p>
          <a:p>
            <a:pPr marL="609600" indent="-609600">
              <a:lnSpc>
                <a:spcPct val="90000"/>
              </a:lnSpc>
              <a:buNone/>
            </a:pPr>
            <a:r>
              <a:rPr lang="en-NZ" sz="2400" dirty="0">
                <a:latin typeface="Arial" charset="0"/>
                <a:cs typeface="Arial" charset="0"/>
              </a:rPr>
              <a:t>9.  I must avoid life’s difficulties, unpleasantness, and responsibilities.</a:t>
            </a:r>
            <a:endParaRPr lang="en-US" sz="2400" dirty="0">
              <a:cs typeface="Times New Roman" pitchFamily="18" charset="0"/>
            </a:endParaRPr>
          </a:p>
          <a:p>
            <a:pPr marL="609600" indent="-609600">
              <a:lnSpc>
                <a:spcPct val="90000"/>
              </a:lnSpc>
              <a:buNone/>
            </a:pPr>
            <a:r>
              <a:rPr lang="en-NZ" sz="2400" dirty="0">
                <a:latin typeface="Arial" charset="0"/>
                <a:cs typeface="Arial" charset="0"/>
              </a:rPr>
              <a:t>10. Everyone needs to depend on someone stronger than themselves.</a:t>
            </a:r>
            <a:endParaRPr lang="en-US" sz="2400" dirty="0">
              <a:cs typeface="Times New Roman" pitchFamily="18" charset="0"/>
            </a:endParaRPr>
          </a:p>
          <a:p>
            <a:pPr marL="609600" indent="-609600">
              <a:lnSpc>
                <a:spcPct val="90000"/>
              </a:lnSpc>
              <a:buNone/>
            </a:pPr>
            <a:r>
              <a:rPr lang="en-NZ" sz="2400" dirty="0">
                <a:latin typeface="Arial" charset="0"/>
                <a:cs typeface="Arial" charset="0"/>
              </a:rPr>
              <a:t>11. Events in my past are the cause of my problems – and they continue to influence my feelings and behaviours now.</a:t>
            </a:r>
            <a:endParaRPr lang="en-US" sz="2400" dirty="0">
              <a:cs typeface="Times New Roman" pitchFamily="18" charset="0"/>
            </a:endParaRPr>
          </a:p>
          <a:p>
            <a:pPr marL="609600" indent="-609600">
              <a:lnSpc>
                <a:spcPct val="90000"/>
              </a:lnSpc>
              <a:buNone/>
            </a:pPr>
            <a:r>
              <a:rPr lang="en-NZ" sz="2400" dirty="0">
                <a:latin typeface="Arial" charset="0"/>
                <a:cs typeface="Arial" charset="0"/>
              </a:rPr>
              <a:t>12. I should become upset when other people have problems, and feel unhappy when they’re sad.</a:t>
            </a:r>
          </a:p>
          <a:p>
            <a:pPr marL="609600" indent="-609600">
              <a:lnSpc>
                <a:spcPct val="90000"/>
              </a:lnSpc>
              <a:buNone/>
            </a:pPr>
            <a:r>
              <a:rPr lang="en-NZ" sz="2400" dirty="0">
                <a:latin typeface="Arial" charset="0"/>
                <a:cs typeface="Arial" charset="0"/>
              </a:rPr>
              <a:t>13. I shouldn’t have to feel discomfort and pain.</a:t>
            </a:r>
          </a:p>
          <a:p>
            <a:pPr marL="609600" indent="-609600">
              <a:lnSpc>
                <a:spcPct val="90000"/>
              </a:lnSpc>
              <a:buNone/>
            </a:pPr>
            <a:r>
              <a:rPr lang="en-NZ" sz="2400" dirty="0">
                <a:latin typeface="Arial" charset="0"/>
                <a:cs typeface="Arial" charset="0"/>
              </a:rPr>
              <a:t>14. Every problem should have an ideal solution.</a:t>
            </a:r>
            <a:r>
              <a:rPr lang="en-US" sz="2400" dirty="0"/>
              <a:t> </a:t>
            </a:r>
          </a:p>
        </p:txBody>
      </p:sp>
      <p:pic>
        <p:nvPicPr>
          <p:cNvPr id="3" name="Picture 2"/>
          <p:cNvPicPr>
            <a:picLocks noChangeAspect="1"/>
          </p:cNvPicPr>
          <p:nvPr/>
        </p:nvPicPr>
        <p:blipFill>
          <a:blip r:embed="rId2"/>
          <a:stretch>
            <a:fillRect/>
          </a:stretch>
        </p:blipFill>
        <p:spPr>
          <a:xfrm>
            <a:off x="7902298" y="4374036"/>
            <a:ext cx="4151253" cy="2262433"/>
          </a:xfrm>
          <a:prstGeom prst="rect">
            <a:avLst/>
          </a:prstGeom>
          <a:ln w="28575">
            <a:solidFill>
              <a:schemeClr val="tx1"/>
            </a:solidFill>
          </a:ln>
        </p:spPr>
      </p:pic>
    </p:spTree>
    <p:extLst>
      <p:ext uri="{BB962C8B-B14F-4D97-AF65-F5344CB8AC3E}">
        <p14:creationId xmlns:p14="http://schemas.microsoft.com/office/powerpoint/2010/main" val="643002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3CDAEBAD-F3BE-433C-BEE5-D8EB4DF7BF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9" name="Freeform 6">
              <a:extLst>
                <a:ext uri="{FF2B5EF4-FFF2-40B4-BE49-F238E27FC236}">
                  <a16:creationId xmlns:a16="http://schemas.microsoft.com/office/drawing/2014/main" id="{0A3957AE-A940-4E68-87B4-0E45E7C91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20" name="Freeform 6">
              <a:extLst>
                <a:ext uri="{FF2B5EF4-FFF2-40B4-BE49-F238E27FC236}">
                  <a16:creationId xmlns:a16="http://schemas.microsoft.com/office/drawing/2014/main" id="{8760C852-3FFF-4139-9954-94B7B67885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p:nvSpPr>
          <p:cNvPr id="2" name="Title 1"/>
          <p:cNvSpPr>
            <a:spLocks noGrp="1"/>
          </p:cNvSpPr>
          <p:nvPr>
            <p:ph type="title"/>
          </p:nvPr>
        </p:nvSpPr>
        <p:spPr>
          <a:xfrm>
            <a:off x="1668544" y="1649691"/>
            <a:ext cx="2611225" cy="3933528"/>
          </a:xfrm>
        </p:spPr>
        <p:txBody>
          <a:bodyPr vert="horz" lIns="91440" tIns="45720" rIns="91440" bIns="45720" rtlCol="0" anchor="b">
            <a:normAutofit fontScale="90000"/>
          </a:bodyPr>
          <a:lstStyle/>
          <a:p>
            <a:pPr algn="ctr"/>
            <a:r>
              <a:rPr lang="en-US" sz="3200" u="sng" cap="all" dirty="0"/>
              <a:t>CBT Activity: </a:t>
            </a:r>
            <a:br>
              <a:rPr lang="en-US" sz="3200" u="sng" cap="all" dirty="0"/>
            </a:br>
            <a:br>
              <a:rPr lang="en-US" sz="3200" u="sng" cap="all" dirty="0"/>
            </a:br>
            <a:r>
              <a:rPr lang="en-US" sz="3200" cap="all" dirty="0"/>
              <a:t>what mindset could you or have you improved?</a:t>
            </a:r>
            <a:br>
              <a:rPr lang="en-US" sz="3200" cap="all" dirty="0"/>
            </a:br>
            <a:br>
              <a:rPr lang="en-US" sz="3200" cap="all" dirty="0"/>
            </a:br>
            <a:r>
              <a:rPr lang="en-US" sz="3200" cap="all" dirty="0"/>
              <a:t> </a:t>
            </a:r>
            <a:r>
              <a:rPr lang="en-US" sz="3200" cap="all" dirty="0">
                <a:solidFill>
                  <a:srgbClr val="7030A0"/>
                </a:solidFill>
              </a:rPr>
              <a:t>(jot down 3 things)</a:t>
            </a:r>
          </a:p>
        </p:txBody>
      </p:sp>
      <p:pic>
        <p:nvPicPr>
          <p:cNvPr id="3" name="Content Placeholder 2">
            <a:extLst>
              <a:ext uri="{FF2B5EF4-FFF2-40B4-BE49-F238E27FC236}">
                <a16:creationId xmlns:a16="http://schemas.microsoft.com/office/drawing/2014/main" id="{A9BCC358-9709-4CDD-A34C-0AD10233FB29}"/>
              </a:ext>
            </a:extLst>
          </p:cNvPr>
          <p:cNvPicPr>
            <a:picLocks noGrp="1" noChangeAspect="1"/>
          </p:cNvPicPr>
          <p:nvPr>
            <p:ph idx="1"/>
          </p:nvPr>
        </p:nvPicPr>
        <p:blipFill rotWithShape="1">
          <a:blip r:embed="rId2"/>
          <a:srcRect l="29790"/>
          <a:stretch/>
        </p:blipFill>
        <p:spPr>
          <a:xfrm>
            <a:off x="4639056" y="10"/>
            <a:ext cx="7552944" cy="6857990"/>
          </a:xfrm>
          <a:prstGeom prst="rect">
            <a:avLst/>
          </a:prstGeom>
          <a:ln>
            <a:noFill/>
          </a:ln>
          <a:effectLst/>
        </p:spPr>
      </p:pic>
    </p:spTree>
    <p:extLst>
      <p:ext uri="{BB962C8B-B14F-4D97-AF65-F5344CB8AC3E}">
        <p14:creationId xmlns:p14="http://schemas.microsoft.com/office/powerpoint/2010/main" val="5594129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Nutrition &amp; Irrational Beliefs we’ve encountered  </a:t>
            </a:r>
          </a:p>
        </p:txBody>
      </p:sp>
      <p:sp>
        <p:nvSpPr>
          <p:cNvPr id="3" name="Content Placeholder 2"/>
          <p:cNvSpPr>
            <a:spLocks noGrp="1"/>
          </p:cNvSpPr>
          <p:nvPr>
            <p:ph idx="1"/>
          </p:nvPr>
        </p:nvSpPr>
        <p:spPr>
          <a:xfrm>
            <a:off x="1371600" y="1428750"/>
            <a:ext cx="9601200" cy="5329825"/>
          </a:xfrm>
        </p:spPr>
        <p:txBody>
          <a:bodyPr>
            <a:normAutofit/>
          </a:bodyPr>
          <a:lstStyle/>
          <a:p>
            <a:endParaRPr lang="en-US" dirty="0"/>
          </a:p>
        </p:txBody>
      </p:sp>
    </p:spTree>
    <p:extLst>
      <p:ext uri="{BB962C8B-B14F-4D97-AF65-F5344CB8AC3E}">
        <p14:creationId xmlns:p14="http://schemas.microsoft.com/office/powerpoint/2010/main" val="13767100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Nutrition &amp; Irrational Beliefs </a:t>
            </a:r>
          </a:p>
        </p:txBody>
      </p:sp>
      <p:sp>
        <p:nvSpPr>
          <p:cNvPr id="3" name="Content Placeholder 2"/>
          <p:cNvSpPr>
            <a:spLocks noGrp="1"/>
          </p:cNvSpPr>
          <p:nvPr>
            <p:ph idx="1"/>
          </p:nvPr>
        </p:nvSpPr>
        <p:spPr>
          <a:xfrm>
            <a:off x="1371600" y="1428750"/>
            <a:ext cx="7404755" cy="5329825"/>
          </a:xfrm>
        </p:spPr>
        <p:txBody>
          <a:bodyPr>
            <a:normAutofit fontScale="92500" lnSpcReduction="10000"/>
          </a:bodyPr>
          <a:lstStyle/>
          <a:p>
            <a:r>
              <a:rPr lang="en-US" dirty="0"/>
              <a:t>Learned helplessness (nothing I do makes a difference)</a:t>
            </a:r>
          </a:p>
          <a:p>
            <a:endParaRPr lang="en-US" dirty="0"/>
          </a:p>
          <a:p>
            <a:r>
              <a:rPr lang="en-US" dirty="0"/>
              <a:t>Over using food or sweetened beverages to improve mental state</a:t>
            </a:r>
          </a:p>
          <a:p>
            <a:endParaRPr lang="en-US" dirty="0"/>
          </a:p>
          <a:p>
            <a:r>
              <a:rPr lang="en-US" dirty="0"/>
              <a:t>Rationalize exercise compensation</a:t>
            </a:r>
          </a:p>
          <a:p>
            <a:endParaRPr lang="en-US" dirty="0"/>
          </a:p>
          <a:p>
            <a:r>
              <a:rPr lang="en-US" dirty="0"/>
              <a:t>Most recent = always = catastrophizing</a:t>
            </a:r>
          </a:p>
          <a:p>
            <a:endParaRPr lang="en-US" dirty="0"/>
          </a:p>
          <a:p>
            <a:r>
              <a:rPr lang="en-US" dirty="0"/>
              <a:t>Slim  	   happy 		start living life</a:t>
            </a:r>
          </a:p>
          <a:p>
            <a:endParaRPr lang="en-US" dirty="0"/>
          </a:p>
          <a:p>
            <a:r>
              <a:rPr lang="en-US" dirty="0"/>
              <a:t>Because my body isn’t perfect, I don’t deserve love and respect.</a:t>
            </a:r>
          </a:p>
          <a:p>
            <a:pPr marL="0" indent="0">
              <a:buNone/>
            </a:pPr>
            <a:r>
              <a:rPr lang="en-US" dirty="0"/>
              <a:t>  </a:t>
            </a:r>
          </a:p>
          <a:p>
            <a:r>
              <a:rPr lang="en-US" dirty="0"/>
              <a:t>Future self = Super self  (eat now and diet later) </a:t>
            </a:r>
          </a:p>
        </p:txBody>
      </p:sp>
      <p:sp>
        <p:nvSpPr>
          <p:cNvPr id="4" name="Right Arrow 3"/>
          <p:cNvSpPr/>
          <p:nvPr/>
        </p:nvSpPr>
        <p:spPr>
          <a:xfrm>
            <a:off x="2522951" y="4714976"/>
            <a:ext cx="685800" cy="2423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4842" y="4658842"/>
            <a:ext cx="712787" cy="2984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 name="Picture 6"/>
          <p:cNvPicPr>
            <a:picLocks noChangeAspect="1"/>
          </p:cNvPicPr>
          <p:nvPr/>
        </p:nvPicPr>
        <p:blipFill>
          <a:blip r:embed="rId3"/>
          <a:stretch>
            <a:fillRect/>
          </a:stretch>
        </p:blipFill>
        <p:spPr>
          <a:xfrm>
            <a:off x="7997666" y="2637931"/>
            <a:ext cx="3860079" cy="2612799"/>
          </a:xfrm>
          <a:prstGeom prst="rect">
            <a:avLst/>
          </a:prstGeom>
          <a:ln w="19050">
            <a:solidFill>
              <a:schemeClr val="tx1"/>
            </a:solidFill>
          </a:ln>
        </p:spPr>
      </p:pic>
    </p:spTree>
    <p:extLst>
      <p:ext uri="{BB962C8B-B14F-4D97-AF65-F5344CB8AC3E}">
        <p14:creationId xmlns:p14="http://schemas.microsoft.com/office/powerpoint/2010/main" val="4114143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4816" y="274638"/>
            <a:ext cx="10784909" cy="639762"/>
          </a:xfrm>
        </p:spPr>
        <p:txBody>
          <a:bodyPr>
            <a:noAutofit/>
          </a:bodyPr>
          <a:lstStyle/>
          <a:p>
            <a:r>
              <a:rPr lang="en-US" sz="3200" dirty="0"/>
              <a:t>Cognitive-Behavioral Therapy Interventions</a:t>
            </a:r>
          </a:p>
        </p:txBody>
      </p:sp>
      <p:sp>
        <p:nvSpPr>
          <p:cNvPr id="3" name="Content Placeholder 2"/>
          <p:cNvSpPr>
            <a:spLocks noGrp="1"/>
          </p:cNvSpPr>
          <p:nvPr>
            <p:ph idx="1"/>
          </p:nvPr>
        </p:nvSpPr>
        <p:spPr>
          <a:xfrm>
            <a:off x="1691014" y="1164922"/>
            <a:ext cx="8748386" cy="5249342"/>
          </a:xfrm>
        </p:spPr>
        <p:txBody>
          <a:bodyPr>
            <a:normAutofit lnSpcReduction="10000"/>
          </a:bodyPr>
          <a:lstStyle/>
          <a:p>
            <a:pPr marL="0" indent="0">
              <a:buNone/>
            </a:pPr>
            <a:r>
              <a:rPr lang="en-US" dirty="0"/>
              <a:t>ABC method: Have clients think about  </a:t>
            </a:r>
          </a:p>
          <a:p>
            <a:pPr marL="0" indent="0">
              <a:buNone/>
            </a:pPr>
            <a:endParaRPr lang="en-US" dirty="0"/>
          </a:p>
          <a:p>
            <a:pPr marL="514350" indent="-514350">
              <a:buFont typeface="+mj-lt"/>
              <a:buAutoNum type="alphaUcPeriod"/>
            </a:pPr>
            <a:r>
              <a:rPr lang="en-US" dirty="0"/>
              <a:t>(</a:t>
            </a:r>
            <a:r>
              <a:rPr lang="en-US" u="sng" dirty="0"/>
              <a:t>A</a:t>
            </a:r>
            <a:r>
              <a:rPr lang="en-US" dirty="0"/>
              <a:t>ctivator/Trigger) </a:t>
            </a:r>
            <a:r>
              <a:rPr lang="en-US" dirty="0">
                <a:solidFill>
                  <a:srgbClr val="7030A0"/>
                </a:solidFill>
              </a:rPr>
              <a:t>what happened that started the client’s unproductive thoughts, feelings, and behaviors?</a:t>
            </a:r>
            <a:r>
              <a:rPr lang="en-US" dirty="0"/>
              <a:t> </a:t>
            </a:r>
          </a:p>
          <a:p>
            <a:pPr marL="514350" indent="-514350">
              <a:buFont typeface="+mj-lt"/>
              <a:buAutoNum type="alphaUcPeriod"/>
            </a:pPr>
            <a:endParaRPr lang="en-US" dirty="0"/>
          </a:p>
          <a:p>
            <a:pPr marL="514350" indent="-514350">
              <a:buFont typeface="+mj-lt"/>
              <a:buAutoNum type="alphaUcPeriod"/>
            </a:pPr>
            <a:r>
              <a:rPr lang="en-US" dirty="0"/>
              <a:t>(Irrational </a:t>
            </a:r>
            <a:r>
              <a:rPr lang="en-US" u="sng" dirty="0"/>
              <a:t>B</a:t>
            </a:r>
            <a:r>
              <a:rPr lang="en-US" dirty="0"/>
              <a:t>elief) </a:t>
            </a:r>
            <a:r>
              <a:rPr lang="en-US" dirty="0">
                <a:solidFill>
                  <a:srgbClr val="7030A0"/>
                </a:solidFill>
              </a:rPr>
              <a:t>what were the client’s thoughts and self talk?  </a:t>
            </a:r>
          </a:p>
          <a:p>
            <a:pPr marL="514350" indent="-514350">
              <a:buFont typeface="+mj-lt"/>
              <a:buAutoNum type="alphaUcPeriod"/>
            </a:pPr>
            <a:endParaRPr lang="en-US" dirty="0"/>
          </a:p>
          <a:p>
            <a:pPr marL="514350" indent="-514350">
              <a:buFont typeface="+mj-lt"/>
              <a:buAutoNum type="alphaUcPeriod"/>
            </a:pPr>
            <a:r>
              <a:rPr lang="en-US" dirty="0"/>
              <a:t>(</a:t>
            </a:r>
            <a:r>
              <a:rPr lang="en-US" u="sng" dirty="0"/>
              <a:t>C</a:t>
            </a:r>
            <a:r>
              <a:rPr lang="en-US" dirty="0"/>
              <a:t>onsequence of believing the thought) </a:t>
            </a:r>
            <a:r>
              <a:rPr lang="en-US" dirty="0">
                <a:solidFill>
                  <a:srgbClr val="7030A0"/>
                </a:solidFill>
              </a:rPr>
              <a:t>what actions did the client take?</a:t>
            </a:r>
            <a:endParaRPr lang="en-US" dirty="0"/>
          </a:p>
          <a:p>
            <a:pPr marL="514350" indent="-514350">
              <a:buFont typeface="+mj-lt"/>
              <a:buAutoNum type="alphaUcPeriod"/>
            </a:pPr>
            <a:endParaRPr lang="en-US" dirty="0"/>
          </a:p>
          <a:p>
            <a:pPr marL="514350" indent="-514350">
              <a:buFont typeface="+mj-lt"/>
              <a:buAutoNum type="alphaUcPeriod"/>
            </a:pPr>
            <a:r>
              <a:rPr lang="en-US" dirty="0"/>
              <a:t>(</a:t>
            </a:r>
            <a:r>
              <a:rPr lang="en-US" u="sng" dirty="0"/>
              <a:t>D</a:t>
            </a:r>
            <a:r>
              <a:rPr lang="en-US" dirty="0"/>
              <a:t>ispute the Irrational Belief) </a:t>
            </a:r>
            <a:r>
              <a:rPr lang="en-US" dirty="0">
                <a:solidFill>
                  <a:srgbClr val="7030A0"/>
                </a:solidFill>
              </a:rPr>
              <a:t>when this happens, what could the client thing or do instead?</a:t>
            </a:r>
            <a:r>
              <a:rPr lang="en-US" dirty="0"/>
              <a:t> </a:t>
            </a:r>
          </a:p>
          <a:p>
            <a:pPr marL="514350" indent="-514350">
              <a:buFont typeface="+mj-lt"/>
              <a:buAutoNum type="alphaUcPeriod"/>
            </a:pPr>
            <a:endParaRPr lang="en-US" dirty="0"/>
          </a:p>
          <a:p>
            <a:pPr marL="514350" indent="-514350">
              <a:buFont typeface="+mj-lt"/>
              <a:buAutoNum type="alphaUcPeriod"/>
            </a:pPr>
            <a:r>
              <a:rPr lang="en-US" dirty="0"/>
              <a:t>(</a:t>
            </a:r>
            <a:r>
              <a:rPr lang="en-US" u="sng" dirty="0"/>
              <a:t>E</a:t>
            </a:r>
            <a:r>
              <a:rPr lang="en-US" dirty="0"/>
              <a:t>ffective new thinking) </a:t>
            </a:r>
            <a:r>
              <a:rPr lang="en-US" dirty="0">
                <a:solidFill>
                  <a:srgbClr val="7030A0"/>
                </a:solidFill>
              </a:rPr>
              <a:t>what would be a more productive overall perspective to have? </a:t>
            </a:r>
            <a:endParaRPr lang="en-US" dirty="0"/>
          </a:p>
        </p:txBody>
      </p:sp>
    </p:spTree>
    <p:extLst>
      <p:ext uri="{BB962C8B-B14F-4D97-AF65-F5344CB8AC3E}">
        <p14:creationId xmlns:p14="http://schemas.microsoft.com/office/powerpoint/2010/main" val="13305733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Unpacking &amp; Checking for the Problem</a:t>
            </a:r>
          </a:p>
        </p:txBody>
      </p:sp>
      <p:sp>
        <p:nvSpPr>
          <p:cNvPr id="3" name="Content Placeholder 2"/>
          <p:cNvSpPr>
            <a:spLocks noGrp="1"/>
          </p:cNvSpPr>
          <p:nvPr>
            <p:ph idx="1"/>
          </p:nvPr>
        </p:nvSpPr>
        <p:spPr>
          <a:xfrm>
            <a:off x="947392" y="1578989"/>
            <a:ext cx="10920953" cy="4953785"/>
          </a:xfrm>
        </p:spPr>
        <p:txBody>
          <a:bodyPr>
            <a:normAutofit/>
          </a:bodyPr>
          <a:lstStyle/>
          <a:p>
            <a:pPr marL="285750" indent="-285750">
              <a:buFont typeface="Arial" panose="020B0604020202020204" pitchFamily="34" charset="0"/>
              <a:buChar char="•"/>
            </a:pPr>
            <a:r>
              <a:rPr lang="en-US" b="1" dirty="0"/>
              <a:t>What has this been like for you?</a:t>
            </a:r>
          </a:p>
          <a:p>
            <a:pPr marL="285750" indent="-285750">
              <a:buFont typeface="Arial" panose="020B0604020202020204" pitchFamily="34" charset="0"/>
              <a:buChar char="•"/>
            </a:pPr>
            <a:r>
              <a:rPr lang="en-US" b="1" dirty="0"/>
              <a:t>How do you cope with setbacks, stress, depressed mood, anxiety, emotions?</a:t>
            </a:r>
          </a:p>
          <a:p>
            <a:pPr marL="285750" indent="-285750">
              <a:buFont typeface="Arial" panose="020B0604020202020204" pitchFamily="34" charset="0"/>
              <a:buChar char="•"/>
            </a:pPr>
            <a:r>
              <a:rPr lang="en-US" b="1" dirty="0"/>
              <a:t>What strategies do you use to start feeling better?</a:t>
            </a:r>
          </a:p>
          <a:p>
            <a:pPr marL="0" indent="0">
              <a:buNone/>
            </a:pPr>
            <a:endParaRPr lang="en-US" b="1" dirty="0"/>
          </a:p>
          <a:p>
            <a:pPr marL="285750" indent="-285750">
              <a:buFont typeface="Arial" panose="020B0604020202020204" pitchFamily="34" charset="0"/>
              <a:buChar char="•"/>
            </a:pPr>
            <a:endParaRPr lang="en-US" b="1" dirty="0"/>
          </a:p>
          <a:p>
            <a:pPr marL="0" indent="0">
              <a:buNone/>
            </a:pPr>
            <a:endParaRPr lang="en-US" b="1" dirty="0"/>
          </a:p>
          <a:p>
            <a:pPr marL="0" indent="0">
              <a:buNone/>
            </a:pPr>
            <a:r>
              <a:rPr lang="en-US" b="1" dirty="0"/>
              <a:t>Gauge use of food for coping. </a:t>
            </a:r>
          </a:p>
        </p:txBody>
      </p:sp>
      <p:pic>
        <p:nvPicPr>
          <p:cNvPr id="4" name="Picture 3"/>
          <p:cNvPicPr>
            <a:picLocks noChangeAspect="1"/>
          </p:cNvPicPr>
          <p:nvPr/>
        </p:nvPicPr>
        <p:blipFill>
          <a:blip r:embed="rId2"/>
          <a:stretch>
            <a:fillRect/>
          </a:stretch>
        </p:blipFill>
        <p:spPr>
          <a:xfrm>
            <a:off x="5909860" y="3636390"/>
            <a:ext cx="6282140" cy="3221610"/>
          </a:xfrm>
          <a:prstGeom prst="rect">
            <a:avLst/>
          </a:prstGeom>
        </p:spPr>
      </p:pic>
    </p:spTree>
    <p:extLst>
      <p:ext uri="{BB962C8B-B14F-4D97-AF65-F5344CB8AC3E}">
        <p14:creationId xmlns:p14="http://schemas.microsoft.com/office/powerpoint/2010/main" val="18557847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327581"/>
            <a:ext cx="9601200" cy="1485900"/>
          </a:xfrm>
        </p:spPr>
        <p:txBody>
          <a:bodyPr>
            <a:normAutofit/>
          </a:bodyPr>
          <a:lstStyle/>
          <a:p>
            <a:r>
              <a:rPr lang="en-US" dirty="0"/>
              <a:t>When you suspect a self-talk/mindset problem</a:t>
            </a:r>
          </a:p>
        </p:txBody>
      </p:sp>
      <p:sp>
        <p:nvSpPr>
          <p:cNvPr id="3" name="Content Placeholder 2"/>
          <p:cNvSpPr>
            <a:spLocks noGrp="1"/>
          </p:cNvSpPr>
          <p:nvPr>
            <p:ph idx="1"/>
          </p:nvPr>
        </p:nvSpPr>
        <p:spPr>
          <a:xfrm>
            <a:off x="1371600" y="1926413"/>
            <a:ext cx="9601200" cy="4186084"/>
          </a:xfrm>
        </p:spPr>
        <p:txBody>
          <a:bodyPr>
            <a:normAutofit lnSpcReduction="10000"/>
          </a:bodyPr>
          <a:lstStyle/>
          <a:p>
            <a:r>
              <a:rPr lang="en-US" b="1" dirty="0"/>
              <a:t>“Some of my clients have this critical ‘voice’ in their heads that says really mean things about food/body.”</a:t>
            </a:r>
          </a:p>
          <a:p>
            <a:endParaRPr lang="en-US" b="1" dirty="0"/>
          </a:p>
          <a:p>
            <a:r>
              <a:rPr lang="en-US" b="1" dirty="0"/>
              <a:t>“Tell me more about what goes on in these situations?” </a:t>
            </a:r>
          </a:p>
          <a:p>
            <a:endParaRPr lang="en-US" b="1" dirty="0"/>
          </a:p>
          <a:p>
            <a:r>
              <a:rPr lang="en-US" b="1" dirty="0"/>
              <a:t>Elicit and summarize: trigger situations, thoughts, feelings, behaviors</a:t>
            </a:r>
          </a:p>
          <a:p>
            <a:endParaRPr lang="en-US" b="1" dirty="0"/>
          </a:p>
          <a:p>
            <a:r>
              <a:rPr lang="en-US" b="1" dirty="0"/>
              <a:t>Elicit their response to your summary: “Do I have that right?”</a:t>
            </a:r>
          </a:p>
          <a:p>
            <a:endParaRPr lang="en-US" b="1" dirty="0"/>
          </a:p>
          <a:p>
            <a:r>
              <a:rPr lang="en-US" b="1" dirty="0"/>
              <a:t>Set goals to experiment to find methods to reduce unsuitable behaviors.  </a:t>
            </a:r>
          </a:p>
          <a:p>
            <a:endParaRPr lang="en-US" dirty="0"/>
          </a:p>
        </p:txBody>
      </p:sp>
    </p:spTree>
    <p:extLst>
      <p:ext uri="{BB962C8B-B14F-4D97-AF65-F5344CB8AC3E}">
        <p14:creationId xmlns:p14="http://schemas.microsoft.com/office/powerpoint/2010/main" val="9276129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t>Some strategy ideas to add to brainstorming</a:t>
            </a:r>
            <a:br>
              <a:rPr lang="en-US" dirty="0"/>
            </a:br>
            <a:endParaRPr lang="en-US" dirty="0"/>
          </a:p>
        </p:txBody>
      </p:sp>
      <p:sp>
        <p:nvSpPr>
          <p:cNvPr id="3" name="Content Placeholder 2"/>
          <p:cNvSpPr>
            <a:spLocks noGrp="1"/>
          </p:cNvSpPr>
          <p:nvPr>
            <p:ph sz="half" idx="1"/>
          </p:nvPr>
        </p:nvSpPr>
        <p:spPr>
          <a:xfrm>
            <a:off x="1371599" y="2029216"/>
            <a:ext cx="4690997" cy="4396635"/>
          </a:xfrm>
        </p:spPr>
        <p:txBody>
          <a:bodyPr>
            <a:normAutofit/>
          </a:bodyPr>
          <a:lstStyle/>
          <a:p>
            <a:r>
              <a:rPr lang="en-US" dirty="0"/>
              <a:t>Think of thoughts as bullies</a:t>
            </a:r>
          </a:p>
          <a:p>
            <a:r>
              <a:rPr lang="en-US" dirty="0"/>
              <a:t>Treat thoughts like they’re naughty puppies</a:t>
            </a:r>
          </a:p>
          <a:p>
            <a:r>
              <a:rPr lang="en-US" dirty="0"/>
              <a:t>Stop when you catch yourself entering a thought “monolog” or “spinning”</a:t>
            </a:r>
          </a:p>
          <a:p>
            <a:r>
              <a:rPr lang="en-US" dirty="0"/>
              <a:t>Keep an experience and thought journal (self monitor thoughts)</a:t>
            </a:r>
          </a:p>
          <a:p>
            <a:r>
              <a:rPr lang="en-US" dirty="0"/>
              <a:t>Reading</a:t>
            </a:r>
          </a:p>
          <a:p>
            <a:r>
              <a:rPr lang="en-US" dirty="0"/>
              <a:t>Work with a counselor trained in CBT</a:t>
            </a:r>
          </a:p>
          <a:p>
            <a:pPr marL="0" indent="0">
              <a:buNone/>
            </a:pPr>
            <a:r>
              <a:rPr lang="en-US" dirty="0"/>
              <a:t> </a:t>
            </a:r>
          </a:p>
        </p:txBody>
      </p:sp>
      <p:pic>
        <p:nvPicPr>
          <p:cNvPr id="5" name="Content Placeholder 4"/>
          <p:cNvPicPr>
            <a:picLocks noGrp="1" noChangeAspect="1"/>
          </p:cNvPicPr>
          <p:nvPr>
            <p:ph sz="half" idx="2"/>
          </p:nvPr>
        </p:nvPicPr>
        <p:blipFill>
          <a:blip r:embed="rId2"/>
          <a:stretch>
            <a:fillRect/>
          </a:stretch>
        </p:blipFill>
        <p:spPr>
          <a:xfrm>
            <a:off x="6172200" y="2171700"/>
            <a:ext cx="5706138" cy="3796484"/>
          </a:xfrm>
          <a:prstGeom prst="rect">
            <a:avLst/>
          </a:prstGeom>
          <a:ln w="38100">
            <a:solidFill>
              <a:schemeClr val="tx1"/>
            </a:solidFill>
          </a:ln>
        </p:spPr>
      </p:pic>
    </p:spTree>
    <p:extLst>
      <p:ext uri="{BB962C8B-B14F-4D97-AF65-F5344CB8AC3E}">
        <p14:creationId xmlns:p14="http://schemas.microsoft.com/office/powerpoint/2010/main" val="6035704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21879972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a:xfrm>
            <a:off x="851770" y="152400"/>
            <a:ext cx="9130430" cy="914400"/>
          </a:xfrm>
        </p:spPr>
        <p:txBody>
          <a:bodyPr/>
          <a:lstStyle/>
          <a:p>
            <a:r>
              <a:rPr lang="en-NZ" sz="2800" b="1" dirty="0">
                <a:latin typeface="+mn-lt"/>
                <a:cs typeface="Arial" charset="0"/>
              </a:rPr>
              <a:t>Long-term Goals of CBT</a:t>
            </a:r>
            <a:endParaRPr lang="en-US" sz="2800" b="1" dirty="0">
              <a:latin typeface="+mn-lt"/>
              <a:cs typeface="Arial" charset="0"/>
            </a:endParaRPr>
          </a:p>
        </p:txBody>
      </p:sp>
      <p:sp>
        <p:nvSpPr>
          <p:cNvPr id="1027" name="Rectangle 3"/>
          <p:cNvSpPr>
            <a:spLocks noGrp="1" noChangeArrowheads="1"/>
          </p:cNvSpPr>
          <p:nvPr>
            <p:ph type="body" idx="1"/>
          </p:nvPr>
        </p:nvSpPr>
        <p:spPr>
          <a:xfrm>
            <a:off x="851770" y="1066800"/>
            <a:ext cx="5322888" cy="4953000"/>
          </a:xfrm>
        </p:spPr>
        <p:txBody>
          <a:bodyPr>
            <a:normAutofit/>
          </a:bodyPr>
          <a:lstStyle/>
          <a:p>
            <a:pPr>
              <a:lnSpc>
                <a:spcPct val="90000"/>
              </a:lnSpc>
              <a:spcBef>
                <a:spcPct val="50000"/>
              </a:spcBef>
              <a:buFont typeface="Wingdings" panose="05000000000000000000" pitchFamily="2" charset="2"/>
              <a:buChar char="§"/>
            </a:pPr>
            <a:r>
              <a:rPr lang="en-NZ" sz="2200" dirty="0">
                <a:latin typeface="Arial" charset="0"/>
                <a:cs typeface="Arial" charset="0"/>
              </a:rPr>
              <a:t>Use of strategies to cope with disturbing thoughts, emotions, and behaviours</a:t>
            </a:r>
            <a:br>
              <a:rPr lang="en-NZ" sz="2200" dirty="0">
                <a:latin typeface="Arial" charset="0"/>
                <a:cs typeface="Arial" charset="0"/>
              </a:rPr>
            </a:br>
            <a:endParaRPr lang="en-US" sz="2200" dirty="0">
              <a:latin typeface="Arial" charset="0"/>
              <a:cs typeface="Times New Roman" pitchFamily="18" charset="0"/>
            </a:endParaRPr>
          </a:p>
          <a:p>
            <a:pPr>
              <a:lnSpc>
                <a:spcPct val="90000"/>
              </a:lnSpc>
              <a:spcBef>
                <a:spcPct val="50000"/>
              </a:spcBef>
              <a:buFont typeface="Wingdings" panose="05000000000000000000" pitchFamily="2" charset="2"/>
              <a:buChar char="§"/>
            </a:pPr>
            <a:r>
              <a:rPr lang="en-NZ" sz="2200" dirty="0">
                <a:latin typeface="Arial" charset="0"/>
                <a:cs typeface="Arial" charset="0"/>
              </a:rPr>
              <a:t>A</a:t>
            </a:r>
            <a:r>
              <a:rPr lang="en-NZ" sz="2200" i="1" dirty="0">
                <a:latin typeface="Arial" charset="0"/>
                <a:cs typeface="Arial" charset="0"/>
              </a:rPr>
              <a:t> </a:t>
            </a:r>
            <a:r>
              <a:rPr lang="en-NZ" sz="2200" dirty="0">
                <a:latin typeface="Arial" charset="0"/>
                <a:cs typeface="Arial" charset="0"/>
              </a:rPr>
              <a:t>curious, growth-oriented </a:t>
            </a:r>
            <a:r>
              <a:rPr lang="en-NZ" sz="2200" dirty="0" err="1">
                <a:latin typeface="Arial" charset="0"/>
                <a:cs typeface="Arial" charset="0"/>
              </a:rPr>
              <a:t>mindset</a:t>
            </a:r>
            <a:r>
              <a:rPr lang="en-NZ" sz="2200" dirty="0">
                <a:latin typeface="Arial" charset="0"/>
                <a:cs typeface="Arial" charset="0"/>
              </a:rPr>
              <a:t>. </a:t>
            </a:r>
          </a:p>
          <a:p>
            <a:pPr>
              <a:lnSpc>
                <a:spcPct val="90000"/>
              </a:lnSpc>
              <a:spcBef>
                <a:spcPct val="50000"/>
              </a:spcBef>
              <a:buFont typeface="Wingdings" panose="05000000000000000000" pitchFamily="2" charset="2"/>
              <a:buChar char="§"/>
            </a:pPr>
            <a:endParaRPr lang="en-US" sz="2200" dirty="0">
              <a:latin typeface="Arial" charset="0"/>
              <a:cs typeface="Times New Roman" pitchFamily="18" charset="0"/>
            </a:endParaRPr>
          </a:p>
          <a:p>
            <a:pPr>
              <a:lnSpc>
                <a:spcPct val="90000"/>
              </a:lnSpc>
              <a:spcBef>
                <a:spcPct val="50000"/>
              </a:spcBef>
              <a:buFont typeface="Wingdings" panose="05000000000000000000" pitchFamily="2" charset="2"/>
              <a:buChar char="§"/>
            </a:pPr>
            <a:r>
              <a:rPr lang="en-NZ" sz="2200" dirty="0">
                <a:latin typeface="Arial" charset="0"/>
                <a:cs typeface="Arial" charset="0"/>
              </a:rPr>
              <a:t>Eventual change in the underlying beliefs. </a:t>
            </a:r>
          </a:p>
          <a:p>
            <a:pPr>
              <a:lnSpc>
                <a:spcPct val="90000"/>
              </a:lnSpc>
              <a:spcBef>
                <a:spcPct val="50000"/>
              </a:spcBef>
              <a:buFont typeface="Wingdings" panose="05000000000000000000" pitchFamily="2" charset="2"/>
              <a:buChar char="§"/>
            </a:pPr>
            <a:endParaRPr lang="en-NZ" sz="2200" dirty="0">
              <a:latin typeface="Arial" charset="0"/>
              <a:cs typeface="Arial" charset="0"/>
            </a:endParaRPr>
          </a:p>
          <a:p>
            <a:pPr>
              <a:lnSpc>
                <a:spcPct val="90000"/>
              </a:lnSpc>
              <a:spcBef>
                <a:spcPct val="50000"/>
              </a:spcBef>
              <a:buFont typeface="Wingdings" panose="05000000000000000000" pitchFamily="2" charset="2"/>
              <a:buChar char="§"/>
            </a:pPr>
            <a:r>
              <a:rPr lang="en-NZ" sz="2200" dirty="0">
                <a:latin typeface="Arial" charset="0"/>
                <a:cs typeface="Arial" charset="0"/>
              </a:rPr>
              <a:t>Client uses a variety of techniques that enable long-term coping in a variety of settings.</a:t>
            </a:r>
            <a:endParaRPr lang="en-US" sz="2200" dirty="0">
              <a:latin typeface="Arial" charset="0"/>
              <a:cs typeface="Times New Roman"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5988" y="1066800"/>
            <a:ext cx="6096012" cy="3773432"/>
          </a:xfrm>
          <a:prstGeom prst="rect">
            <a:avLst/>
          </a:prstGeom>
        </p:spPr>
      </p:pic>
    </p:spTree>
    <p:extLst>
      <p:ext uri="{BB962C8B-B14F-4D97-AF65-F5344CB8AC3E}">
        <p14:creationId xmlns:p14="http://schemas.microsoft.com/office/powerpoint/2010/main" val="16879266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Scope of practice and Referrals</a:t>
            </a:r>
          </a:p>
        </p:txBody>
      </p:sp>
      <p:sp>
        <p:nvSpPr>
          <p:cNvPr id="3" name="Content Placeholder 2"/>
          <p:cNvSpPr>
            <a:spLocks noGrp="1"/>
          </p:cNvSpPr>
          <p:nvPr>
            <p:ph idx="1"/>
          </p:nvPr>
        </p:nvSpPr>
        <p:spPr>
          <a:xfrm>
            <a:off x="1371600" y="1503123"/>
            <a:ext cx="4678471" cy="4364277"/>
          </a:xfrm>
        </p:spPr>
        <p:txBody>
          <a:bodyPr>
            <a:normAutofit/>
          </a:bodyPr>
          <a:lstStyle/>
          <a:p>
            <a:pPr marL="0" indent="0">
              <a:buNone/>
            </a:pPr>
            <a:r>
              <a:rPr lang="en-US" dirty="0"/>
              <a:t>Ask, “What are the goals of the work to be done?” </a:t>
            </a:r>
          </a:p>
          <a:p>
            <a:pPr marL="0" indent="0">
              <a:buNone/>
            </a:pPr>
            <a:endParaRPr lang="en-US" dirty="0"/>
          </a:p>
          <a:p>
            <a:pPr lvl="0"/>
            <a:r>
              <a:rPr lang="en-US" dirty="0"/>
              <a:t>Nutrition therapy targets medical conditions, food behaviors, and sometimes, a person’s relationship with food and body. </a:t>
            </a:r>
          </a:p>
          <a:p>
            <a:pPr lvl="0"/>
            <a:endParaRPr lang="en-US" dirty="0"/>
          </a:p>
          <a:p>
            <a:pPr lvl="0"/>
            <a:r>
              <a:rPr lang="en-US" dirty="0"/>
              <a:t>Psychotherapy targets mood, treating mental illness, healing from trauma, and relationships. </a:t>
            </a:r>
          </a:p>
          <a:p>
            <a:endParaRPr lang="en-US" dirty="0"/>
          </a:p>
        </p:txBody>
      </p:sp>
      <p:pic>
        <p:nvPicPr>
          <p:cNvPr id="4" name="Picture 3"/>
          <p:cNvPicPr>
            <a:picLocks noChangeAspect="1"/>
          </p:cNvPicPr>
          <p:nvPr/>
        </p:nvPicPr>
        <p:blipFill>
          <a:blip r:embed="rId2"/>
          <a:stretch>
            <a:fillRect/>
          </a:stretch>
        </p:blipFill>
        <p:spPr>
          <a:xfrm>
            <a:off x="6172200" y="1824364"/>
            <a:ext cx="5853831" cy="4390373"/>
          </a:xfrm>
          <a:prstGeom prst="rect">
            <a:avLst/>
          </a:prstGeom>
        </p:spPr>
      </p:pic>
    </p:spTree>
    <p:extLst>
      <p:ext uri="{BB962C8B-B14F-4D97-AF65-F5344CB8AC3E}">
        <p14:creationId xmlns:p14="http://schemas.microsoft.com/office/powerpoint/2010/main" val="9599973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Scope of practice </a:t>
            </a:r>
          </a:p>
        </p:txBody>
      </p:sp>
      <p:sp>
        <p:nvSpPr>
          <p:cNvPr id="3" name="Content Placeholder 2"/>
          <p:cNvSpPr>
            <a:spLocks noGrp="1"/>
          </p:cNvSpPr>
          <p:nvPr>
            <p:ph idx="1"/>
          </p:nvPr>
        </p:nvSpPr>
        <p:spPr/>
        <p:txBody>
          <a:bodyPr/>
          <a:lstStyle/>
          <a:p>
            <a:pPr marL="0" indent="0">
              <a:buNone/>
            </a:pPr>
            <a:r>
              <a:rPr lang="en-US" b="1" dirty="0"/>
              <a:t>Refer when: </a:t>
            </a:r>
          </a:p>
          <a:p>
            <a:pPr marL="0" indent="0">
              <a:buNone/>
            </a:pPr>
            <a:endParaRPr lang="en-US" b="1" dirty="0"/>
          </a:p>
          <a:p>
            <a:pPr marL="0" indent="0">
              <a:buNone/>
            </a:pPr>
            <a:r>
              <a:rPr lang="en-US" b="1" dirty="0"/>
              <a:t>• You spend sessions talking mostly about topics unrelated to food and nutrition</a:t>
            </a:r>
          </a:p>
          <a:p>
            <a:pPr marL="0" indent="0">
              <a:buNone/>
            </a:pPr>
            <a:endParaRPr lang="en-US" b="1" dirty="0"/>
          </a:p>
          <a:p>
            <a:pPr marL="0" indent="0">
              <a:buNone/>
            </a:pPr>
            <a:r>
              <a:rPr lang="en-US" b="1" dirty="0"/>
              <a:t>• You feel over your head </a:t>
            </a:r>
          </a:p>
          <a:p>
            <a:endParaRPr lang="en-US" dirty="0"/>
          </a:p>
        </p:txBody>
      </p:sp>
    </p:spTree>
    <p:extLst>
      <p:ext uri="{BB962C8B-B14F-4D97-AF65-F5344CB8AC3E}">
        <p14:creationId xmlns:p14="http://schemas.microsoft.com/office/powerpoint/2010/main" val="24239103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you could say: </a:t>
            </a:r>
          </a:p>
        </p:txBody>
      </p:sp>
      <p:sp>
        <p:nvSpPr>
          <p:cNvPr id="3" name="Content Placeholder 2"/>
          <p:cNvSpPr>
            <a:spLocks noGrp="1"/>
          </p:cNvSpPr>
          <p:nvPr>
            <p:ph idx="1"/>
          </p:nvPr>
        </p:nvSpPr>
        <p:spPr/>
        <p:txBody>
          <a:bodyPr>
            <a:normAutofit/>
          </a:bodyPr>
          <a:lstStyle/>
          <a:p>
            <a:pPr marL="0" indent="0">
              <a:buNone/>
            </a:pPr>
            <a:r>
              <a:rPr lang="en-US" b="1" dirty="0"/>
              <a:t>“What you said sounds really important and like it gets in the way of progress on your health goals.”</a:t>
            </a:r>
            <a:endParaRPr lang="en-US" sz="1400" b="1" dirty="0"/>
          </a:p>
          <a:p>
            <a:pPr marL="0" indent="0">
              <a:buNone/>
            </a:pPr>
            <a:endParaRPr lang="en-US" sz="1400" b="1" dirty="0"/>
          </a:p>
          <a:p>
            <a:pPr marL="0" indent="0">
              <a:buNone/>
            </a:pPr>
            <a:r>
              <a:rPr lang="en-US" b="1" dirty="0"/>
              <a:t>“It’s outside my role as a dietitian to help you work on that…I know several good therapists”</a:t>
            </a:r>
            <a:endParaRPr lang="en-US" sz="1500" b="1" dirty="0"/>
          </a:p>
          <a:p>
            <a:pPr marL="0" indent="0">
              <a:buNone/>
            </a:pPr>
            <a:endParaRPr lang="en-US" sz="1500" b="1" dirty="0"/>
          </a:p>
          <a:p>
            <a:pPr marL="0" indent="0">
              <a:buNone/>
            </a:pPr>
            <a:r>
              <a:rPr lang="en-US" b="1" dirty="0"/>
              <a:t>“What are your thoughts on working with and therapist and with me?” </a:t>
            </a:r>
          </a:p>
          <a:p>
            <a:endParaRPr lang="en-US" dirty="0"/>
          </a:p>
        </p:txBody>
      </p:sp>
    </p:spTree>
    <p:extLst>
      <p:ext uri="{BB962C8B-B14F-4D97-AF65-F5344CB8AC3E}">
        <p14:creationId xmlns:p14="http://schemas.microsoft.com/office/powerpoint/2010/main" val="2628128601"/>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A2E40"/>
      </a:dk2>
      <a:lt2>
        <a:srgbClr val="EBE7DD"/>
      </a:lt2>
      <a:accent1>
        <a:srgbClr val="69A1AB"/>
      </a:accent1>
      <a:accent2>
        <a:srgbClr val="F2C418"/>
      </a:accent2>
      <a:accent3>
        <a:srgbClr val="87492C"/>
      </a:accent3>
      <a:accent4>
        <a:srgbClr val="4A845E"/>
      </a:accent4>
      <a:accent5>
        <a:srgbClr val="DC9528"/>
      </a:accent5>
      <a:accent6>
        <a:srgbClr val="9A5D78"/>
      </a:accent6>
      <a:hlink>
        <a:srgbClr val="66C8E3"/>
      </a:hlink>
      <a:folHlink>
        <a:srgbClr val="B162A1"/>
      </a:folHlink>
    </a:clrScheme>
    <a:fontScheme name="Crop">
      <a:majorFont>
        <a:latin typeface="Franklin Gothic Book"/>
        <a:ea typeface=""/>
        <a:cs typeface=""/>
      </a:majorFont>
      <a:minorFont>
        <a:latin typeface="Franklin Gothic Book"/>
        <a:ea typeface=""/>
        <a:cs typeface=""/>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17F9D331-421E-442F-B033-AF5B21A448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263</TotalTime>
  <Words>1448</Words>
  <Application>Microsoft Office PowerPoint</Application>
  <PresentationFormat>Widescreen</PresentationFormat>
  <Paragraphs>155</Paragraphs>
  <Slides>28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Franklin Gothic Book</vt:lpstr>
      <vt:lpstr>Wingdings</vt:lpstr>
      <vt:lpstr>Crop</vt:lpstr>
      <vt:lpstr>Module 13 </vt:lpstr>
      <vt:lpstr>PowerPoint Presentation</vt:lpstr>
      <vt:lpstr>Student Presentations:</vt:lpstr>
      <vt:lpstr>Maria’s question and taking stock</vt:lpstr>
      <vt:lpstr>Review from last week</vt:lpstr>
      <vt:lpstr>Review: supporting people to follow-through</vt:lpstr>
      <vt:lpstr>PowerPoint Presentation</vt:lpstr>
      <vt:lpstr>PowerPoint Presentation</vt:lpstr>
      <vt:lpstr>Cognitive-Behavioral Therapy </vt:lpstr>
      <vt:lpstr>PowerPoint Presentation</vt:lpstr>
      <vt:lpstr>Cognitive-Behavioral Therapy </vt:lpstr>
      <vt:lpstr>PowerPoint Presentation</vt:lpstr>
      <vt:lpstr>Start with Understanding   (Adapted from: Get gg Therapy Resources)</vt:lpstr>
      <vt:lpstr>Playground Bully Metaphor</vt:lpstr>
      <vt:lpstr>PowerPoint Presentation</vt:lpstr>
      <vt:lpstr>PowerPoint Presentation</vt:lpstr>
      <vt:lpstr>CBT Activity:   what mindset could you or have you improved?   (jot down 3 things)</vt:lpstr>
      <vt:lpstr>Nutrition &amp; Irrational Beliefs we’ve encountered  </vt:lpstr>
      <vt:lpstr>Nutrition &amp; Irrational Beliefs </vt:lpstr>
      <vt:lpstr>Cognitive-Behavioral Therapy Interventions</vt:lpstr>
      <vt:lpstr>Unpacking &amp; Checking for the Problem</vt:lpstr>
      <vt:lpstr>When you suspect a self-talk/mindset problem</vt:lpstr>
      <vt:lpstr>Some strategy ideas to add to brainstorming </vt:lpstr>
      <vt:lpstr>PowerPoint Presentation</vt:lpstr>
      <vt:lpstr>Long-term Goals of CBT</vt:lpstr>
      <vt:lpstr>Scope of practice and Referrals</vt:lpstr>
      <vt:lpstr>Scope of practice </vt:lpstr>
      <vt:lpstr>What you could say: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13</dc:title>
  <dc:creator>Dormer, Cynthia</dc:creator>
  <cp:lastModifiedBy>rusul hamad</cp:lastModifiedBy>
  <cp:revision>8</cp:revision>
  <dcterms:created xsi:type="dcterms:W3CDTF">2020-04-20T16:43:29Z</dcterms:created>
  <dcterms:modified xsi:type="dcterms:W3CDTF">2020-05-05T16:08:13Z</dcterms:modified>
</cp:coreProperties>
</file>